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50"/>
  </p:notesMasterIdLst>
  <p:handoutMasterIdLst>
    <p:handoutMasterId r:id="rId51"/>
  </p:handoutMasterIdLst>
  <p:sldIdLst>
    <p:sldId id="317" r:id="rId3"/>
    <p:sldId id="360" r:id="rId4"/>
    <p:sldId id="376" r:id="rId5"/>
    <p:sldId id="377" r:id="rId6"/>
    <p:sldId id="354" r:id="rId7"/>
    <p:sldId id="383" r:id="rId8"/>
    <p:sldId id="381" r:id="rId9"/>
    <p:sldId id="388" r:id="rId10"/>
    <p:sldId id="389" r:id="rId11"/>
    <p:sldId id="378" r:id="rId12"/>
    <p:sldId id="380" r:id="rId13"/>
    <p:sldId id="382" r:id="rId14"/>
    <p:sldId id="385" r:id="rId15"/>
    <p:sldId id="386" r:id="rId16"/>
    <p:sldId id="387" r:id="rId17"/>
    <p:sldId id="391" r:id="rId18"/>
    <p:sldId id="390" r:id="rId19"/>
    <p:sldId id="384" r:id="rId20"/>
    <p:sldId id="393" r:id="rId21"/>
    <p:sldId id="379" r:id="rId22"/>
    <p:sldId id="394" r:id="rId23"/>
    <p:sldId id="392" r:id="rId24"/>
    <p:sldId id="419" r:id="rId25"/>
    <p:sldId id="395" r:id="rId26"/>
    <p:sldId id="416" r:id="rId27"/>
    <p:sldId id="398" r:id="rId28"/>
    <p:sldId id="400" r:id="rId29"/>
    <p:sldId id="396" r:id="rId30"/>
    <p:sldId id="399" r:id="rId31"/>
    <p:sldId id="397" r:id="rId32"/>
    <p:sldId id="418" r:id="rId33"/>
    <p:sldId id="417" r:id="rId34"/>
    <p:sldId id="402" r:id="rId35"/>
    <p:sldId id="403" r:id="rId36"/>
    <p:sldId id="404" r:id="rId37"/>
    <p:sldId id="405" r:id="rId38"/>
    <p:sldId id="406" r:id="rId39"/>
    <p:sldId id="401" r:id="rId40"/>
    <p:sldId id="407" r:id="rId41"/>
    <p:sldId id="408" r:id="rId42"/>
    <p:sldId id="409" r:id="rId43"/>
    <p:sldId id="410" r:id="rId44"/>
    <p:sldId id="411" r:id="rId45"/>
    <p:sldId id="412" r:id="rId46"/>
    <p:sldId id="413" r:id="rId47"/>
    <p:sldId id="414" r:id="rId48"/>
    <p:sldId id="415" r:id="rId49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17"/>
            <p14:sldId id="360"/>
            <p14:sldId id="376"/>
            <p14:sldId id="377"/>
            <p14:sldId id="354"/>
            <p14:sldId id="383"/>
            <p14:sldId id="381"/>
            <p14:sldId id="388"/>
            <p14:sldId id="389"/>
            <p14:sldId id="378"/>
            <p14:sldId id="380"/>
            <p14:sldId id="382"/>
            <p14:sldId id="385"/>
            <p14:sldId id="386"/>
            <p14:sldId id="387"/>
            <p14:sldId id="391"/>
            <p14:sldId id="390"/>
            <p14:sldId id="384"/>
            <p14:sldId id="393"/>
            <p14:sldId id="379"/>
            <p14:sldId id="394"/>
            <p14:sldId id="392"/>
            <p14:sldId id="419"/>
            <p14:sldId id="395"/>
            <p14:sldId id="416"/>
            <p14:sldId id="398"/>
            <p14:sldId id="400"/>
            <p14:sldId id="396"/>
            <p14:sldId id="399"/>
            <p14:sldId id="397"/>
            <p14:sldId id="418"/>
            <p14:sldId id="417"/>
            <p14:sldId id="402"/>
            <p14:sldId id="403"/>
            <p14:sldId id="404"/>
            <p14:sldId id="405"/>
            <p14:sldId id="406"/>
            <p14:sldId id="401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02D12"/>
    <a:srgbClr val="FA960A"/>
    <a:srgbClr val="222268"/>
    <a:srgbClr val="00B0F0"/>
    <a:srgbClr val="D9D9D9"/>
    <a:srgbClr val="6AB5D9"/>
    <a:srgbClr val="0A3250"/>
    <a:srgbClr val="CBE5F9"/>
    <a:srgbClr val="9E1BC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3" autoAdjust="0"/>
    <p:restoredTop sz="84504" autoAdjust="0"/>
  </p:normalViewPr>
  <p:slideViewPr>
    <p:cSldViewPr>
      <p:cViewPr varScale="1">
        <p:scale>
          <a:sx n="59" d="100"/>
          <a:sy n="59" d="100"/>
        </p:scale>
        <p:origin x="1052" y="60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13/01/2026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La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vision industrielle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est une technologie qui permet a des machines d’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analyser automatiquement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des 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scenes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pour 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controler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guider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ou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inspecter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des objets sur des processus de production. Elle repose sur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l’utilisation 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cameras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d’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optique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d’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eclairages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specifiques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(ou contraints), 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capteurs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et d’algorithmes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traitement d’image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18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672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1CEB024-F820-14B9-1F31-6FF414920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xmlns="" id="{BD90DC8E-2BE3-3404-C51C-3AB6F0D96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xmlns="" id="{90218434-42A9-2949-22DD-C5082675C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59B78A17-824A-0B99-93B3-ED6F35FA4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05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8546D81-2078-FF16-6C41-D5C6FDEC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xmlns="" id="{DE276F8C-282E-78CE-6473-859841EB8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xmlns="" id="{DEBC7E1A-E12A-3DB2-7CB5-2E767C502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918B1F8E-42A6-73F6-28C1-11A823D05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776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397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E45EE1D-A26C-FAD7-4E63-AD006091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xmlns="" id="{D2D8A2C9-C093-B30E-F006-AC6BDEFCE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xmlns="" id="{695FD705-54D6-764B-F264-257EDFBF3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9D239A3D-9B79-DC54-FFF9-27461A009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653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Isoler les objets de la région d’intérêt (ROI) / Séparer le produit de l’arrière-plan</a:t>
            </a:r>
            <a:endParaRPr lang="fr-FR" dirty="0"/>
          </a:p>
          <a:p>
            <a:r>
              <a:rPr lang="fr-FR" b="1" dirty="0"/>
              <a:t>Identifier les limites et les contours</a:t>
            </a:r>
            <a:endParaRPr lang="fr-FR" dirty="0"/>
          </a:p>
          <a:p>
            <a:r>
              <a:rPr lang="fr-FR" b="1" dirty="0"/>
              <a:t>Se concentrer uniquement sur les parties pertinentes de l’image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81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xmlns="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xmlns="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xmlns="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xmlns="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xmlns="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xmlns="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xmlns="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xmlns="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xmlns="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xmlns="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xmlns="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xmlns="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xmlns="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xmlns="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xmlns="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xmlns="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xmlns="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xmlns="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xmlns="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xmlns="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xmlns="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xmlns="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4.jpg"/><Relationship Id="rId7" Type="http://schemas.openxmlformats.org/officeDocument/2006/relationships/image" Target="../media/image2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jpg"/><Relationship Id="rId7" Type="http://schemas.openxmlformats.org/officeDocument/2006/relationships/image" Target="../media/image2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.jpg"/><Relationship Id="rId7" Type="http://schemas.openxmlformats.org/officeDocument/2006/relationships/image" Target="../media/image53.png"/><Relationship Id="rId12" Type="http://schemas.openxmlformats.org/officeDocument/2006/relationships/image" Target="../media/image53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0" Type="http://schemas.openxmlformats.org/officeDocument/2006/relationships/image" Target="../media/image51.svg"/><Relationship Id="rId4" Type="http://schemas.openxmlformats.org/officeDocument/2006/relationships/image" Target="../media/image48.pn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6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0.png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.jpg"/><Relationship Id="rId7" Type="http://schemas.openxmlformats.org/officeDocument/2006/relationships/hyperlink" Target="https://github.com/opencv/opencv/blob/4.4.0/LICENSE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pencv/opencv/blob/master/LICENSE" TargetMode="External"/><Relationship Id="rId5" Type="http://schemas.openxmlformats.org/officeDocument/2006/relationships/hyperlink" Target="https://opencv.org/" TargetMode="Externa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Vision Industrielle</a:t>
            </a:r>
            <a:endParaRPr lang="fr-FR" dirty="0"/>
          </a:p>
          <a:p>
            <a:endParaRPr lang="fr-FR" sz="2000" dirty="0"/>
          </a:p>
          <a:p>
            <a:r>
              <a:rPr lang="fr-FR" sz="1600" dirty="0"/>
              <a:t>Julien VILLEMEJANE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3" y="1387219"/>
            <a:ext cx="3748471" cy="2498981"/>
          </a:xfrm>
          <a:prstGeom prst="rect">
            <a:avLst/>
          </a:prstGeom>
        </p:spPr>
      </p:pic>
      <p:pic>
        <p:nvPicPr>
          <p:cNvPr id="10" name="Image 9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FAA9BAFF-BB9E-9D2A-C1AD-5D996C495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3060700" cy="12573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xmlns="" id="{0134CA7E-E2EE-FBBF-0830-17297AC7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3" y="4005064"/>
            <a:ext cx="2375707" cy="195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8F09A2D-00B2-F4E2-C4E7-794210151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96EA35C-46BC-E561-6807-648F0B95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80430D9-A01B-B5C6-7399-62994D30399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D20F0998-D99B-5A46-AF45-AAA6EE2ED5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D0ED3E3-51AF-964F-0DAA-90EDF96A993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0332F6EA-331E-65BF-8683-06277249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CDE7FDC9-F057-9F92-7715-18D8843EC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81" y="2544459"/>
            <a:ext cx="10831437" cy="412490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xmlns="" id="{E810A114-D26B-2528-9DFD-6222A0448121}"/>
              </a:ext>
            </a:extLst>
          </p:cNvPr>
          <p:cNvSpPr txBox="1"/>
          <p:nvPr/>
        </p:nvSpPr>
        <p:spPr>
          <a:xfrm>
            <a:off x="838287" y="1959684"/>
            <a:ext cx="3384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Image prise par un capteur optique (sans balance des blancs)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xmlns="" id="{2055997D-2CA5-76FE-7DEB-779E5D25735C}"/>
              </a:ext>
            </a:extLst>
          </p:cNvPr>
          <p:cNvSpPr txBox="1"/>
          <p:nvPr/>
        </p:nvSpPr>
        <p:spPr>
          <a:xfrm>
            <a:off x="6600056" y="1955071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Image vue par un humain </a:t>
            </a:r>
            <a:b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</a:br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(grâce à l’adaptation chromatique)</a:t>
            </a:r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xmlns="" id="{D5B5F72B-4B14-7039-0BF0-42DE57300A07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Colorimétrie / Mathieu Hebert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636291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E47C7DD-13D9-9B7E-C486-523C37150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9ADFBBF-9477-A0BD-4752-2F7476AFE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FA36693-F282-231A-D450-83599D69F50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9BFAF1A8-F1EC-8D1F-33E7-C4E3188FF3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829D844-B9C8-60F5-E4E8-05A0E831F8F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7D1E4846-FC26-21EB-2E1E-3F922AA6B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xmlns="" id="{37884A2E-750A-CDDD-CBC9-C2A8DAADE4CE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Colorimétrie / Mathieu Hebert</a:t>
            </a:r>
            <a:endParaRPr lang="fr-FR" sz="1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F7E17891-8394-7485-8002-B16B4506D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488510"/>
            <a:ext cx="5234427" cy="5101415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xmlns="" id="{4011618A-3883-8FC8-816A-FF15233F3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7407" y="1640953"/>
            <a:ext cx="4608513" cy="2591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15">
                <a:extLst>
                  <a:ext uri="{FF2B5EF4-FFF2-40B4-BE49-F238E27FC236}">
                    <a16:creationId xmlns:a16="http://schemas.microsoft.com/office/drawing/2014/main" xmlns="" id="{4D89715E-CAB4-F656-25E5-C30A7CB79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1394" y="4178024"/>
                <a:ext cx="3898702" cy="2654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2391" tIns="46195" rIns="92391" bIns="46195">
                <a:spAutoFit/>
              </a:bodyPr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altLang="fr-FR" sz="1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𝑌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fr-FR" altLang="fr-FR" sz="1800" dirty="0">
                  <a:latin typeface="Aptos Narrow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ZoneTexte 15">
                <a:extLst>
                  <a:ext uri="{FF2B5EF4-FFF2-40B4-BE49-F238E27FC236}">
                    <a16:creationId xmlns:a16="http://schemas.microsoft.com/office/drawing/2014/main" id="{4D89715E-CAB4-F656-25E5-C30A7CB79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1394" y="4178024"/>
                <a:ext cx="3898702" cy="26545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xmlns="" id="{19225061-C6C9-92F6-4F0C-726B1B852BD0}"/>
                  </a:ext>
                </a:extLst>
              </p:cNvPr>
              <p:cNvSpPr txBox="1"/>
              <p:nvPr/>
            </p:nvSpPr>
            <p:spPr>
              <a:xfrm>
                <a:off x="345236" y="4816937"/>
                <a:ext cx="282663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=683 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𝑙𝑚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fr-FR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9225061-C6C9-92F6-4F0C-726B1B852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36" y="4816937"/>
                <a:ext cx="2826633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80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EA723EA-1451-64A2-D3F7-3CA97E0E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2EA1B69-F07B-48AB-B6A8-CECCAE3B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4F1D3BC-12A2-1D77-E284-246DDD7049D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536BA590-EAEB-FEF4-681F-D6DC094F6D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202831B-8D25-DE9F-33CB-44D6B80619BB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AD9A53CE-DC1D-777E-E03B-A5C07AEE7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xmlns="" id="{1B5C9977-5DAD-FF92-F641-4C13DD2E8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433072" y="1385565"/>
            <a:ext cx="5387658" cy="538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5">
                <a:extLst>
                  <a:ext uri="{FF2B5EF4-FFF2-40B4-BE49-F238E27FC236}">
                    <a16:creationId xmlns:a16="http://schemas.microsoft.com/office/drawing/2014/main" xmlns="" id="{A54EED95-150F-7442-4F12-DB3E3CE7E6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9576" y="2515436"/>
                <a:ext cx="2481382" cy="13418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2391" tIns="46195" rIns="92391" bIns="46195">
                <a:spAutoFit/>
              </a:bodyPr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altLang="fr-FR" sz="1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altLang="fr-FR" sz="18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num>
                                <m:den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altLang="fr-FR" sz="1800" dirty="0">
                  <a:latin typeface="Aptos Narrow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ZoneTexte 15">
                <a:extLst>
                  <a:ext uri="{FF2B5EF4-FFF2-40B4-BE49-F238E27FC236}">
                    <a16:creationId xmlns:a16="http://schemas.microsoft.com/office/drawing/2014/main" id="{A54EED95-150F-7442-4F12-DB3E3CE7E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9576" y="2515436"/>
                <a:ext cx="2481382" cy="13418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B679B057-40B1-9E89-9E3B-2358710807AF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TP Colorimétrie / Romaric Journet</a:t>
            </a:r>
            <a:endParaRPr lang="fr-FR" sz="12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53377AD9-AEBA-57AA-2E59-AE07C2424173}"/>
              </a:ext>
            </a:extLst>
          </p:cNvPr>
          <p:cNvSpPr txBox="1"/>
          <p:nvPr/>
        </p:nvSpPr>
        <p:spPr>
          <a:xfrm>
            <a:off x="838286" y="1959684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Diagramme de chromaticité CIE 1931 </a:t>
            </a:r>
            <a:r>
              <a:rPr lang="fr-FR" sz="1600" b="0" i="1" u="none" strike="noStrike" baseline="0" dirty="0" err="1">
                <a:solidFill>
                  <a:srgbClr val="231F20"/>
                </a:solidFill>
                <a:latin typeface="Calibri-Italic"/>
              </a:rPr>
              <a:t>xy</a:t>
            </a:r>
            <a:endParaRPr lang="fr-FR" sz="1600" b="0" i="1" u="none" strike="noStrike" baseline="0" dirty="0">
              <a:solidFill>
                <a:srgbClr val="231F20"/>
              </a:solidFill>
              <a:latin typeface="Calibri-Italic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7E7686E7-10FD-AA5D-B147-E97D774824BD}"/>
              </a:ext>
            </a:extLst>
          </p:cNvPr>
          <p:cNvSpPr txBox="1"/>
          <p:nvPr/>
        </p:nvSpPr>
        <p:spPr>
          <a:xfrm>
            <a:off x="838286" y="4166906"/>
            <a:ext cx="3745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Les coordonnées (</a:t>
            </a:r>
            <a:r>
              <a:rPr lang="fr-FR" sz="1600" b="0" i="1" u="none" strike="noStrike" baseline="0" dirty="0" err="1">
                <a:solidFill>
                  <a:srgbClr val="231F20"/>
                </a:solidFill>
                <a:latin typeface="Calibri-Italic"/>
              </a:rPr>
              <a:t>x,y</a:t>
            </a:r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) définissent la couleur de la source échantillon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8926B756-F9E8-9B44-B7A9-FDB5BDB16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62" y="4955713"/>
            <a:ext cx="2438400" cy="170098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421" y="5135660"/>
            <a:ext cx="1345175" cy="116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52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47C32A6-2664-894D-B9A2-3DDF395B3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2662C9D-1605-BFEC-743C-319FBBC46749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D3C74190-0587-E601-7745-2E931F1A4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9479DFBD-1291-B75E-AC68-D0262E21C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Créer une image exploitable</a:t>
            </a:r>
          </a:p>
          <a:p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AC386C4C-3EA5-8C21-DBBB-2C89F3470C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57575A2-87BB-7215-7189-87EF34FC339B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B7D18E7-6046-4BBA-0F14-E9428ADB31F1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D35652C-7CD3-3A1F-820B-46112D78710C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9BE31F5-1A36-A017-E452-E6130F7B335C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26E383FD-C7AD-2035-CBCA-8DCB9977C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1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4CF20FF-948D-B873-B874-0956BEE49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052A4DA-2F5B-9CA1-9D5F-A1971985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E2A1005-C919-AFB8-CAD1-AAFF037CC24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F2F70D07-7624-281C-C7DE-E5D5349738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801D950-0C09-2768-320C-23088655B84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A802D50F-769E-B97D-801D-290CE5584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984C3FA8-5595-7077-754F-12EC14516552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F5E1406-EDA0-49A3-041C-EE667C13207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9441F4B8-A35B-ABBC-192A-2186AB142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442540"/>
            <a:ext cx="6218918" cy="26510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DBF84826-6C51-319F-E98E-F70176BDA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4669125"/>
            <a:ext cx="4454603" cy="16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FF103B3-97EC-3241-AA41-93CB13E6F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DC8DED2-5BE6-D9ED-D74E-5A41284E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1E19581-918A-42F6-D003-A4E30C27FFC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83A71159-5EE1-9F92-6454-5B72093459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BF33B39-A8A1-FB08-D3CB-8CC0CDAA266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B0B7639E-672C-AF61-22AD-FA6C9D908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C7AA85F3-94C2-B703-60AF-68396FEABEEA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D3681FDB-6E0F-C3A7-013D-A4559B66A37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95FDE02D-901B-DF12-0031-6192DAF7E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442540"/>
            <a:ext cx="6218918" cy="26510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0BC90462-E118-4B02-B347-E9B378751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4669125"/>
            <a:ext cx="4454603" cy="162542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995497AD-7E90-304E-C1C2-D344F1206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7789" y="4156846"/>
            <a:ext cx="6477934" cy="26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09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B815A1A-0C44-DEE0-05B0-3BA3D870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1220C6E-DA4C-DFC8-F655-488FEEC6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6562BF8-40CE-ACCF-DFF6-C0B8EECDC9A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F363EE35-4674-D282-19EA-BBCEE74688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33D4F2F-D2D9-5F8D-F04B-F87073297EA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391386E0-19FD-8510-DCFB-1D3FA47C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F23CC755-15F2-C6C0-C58F-48A8A0F01419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677982DE-A650-35A4-8CCC-8C6D6C9812D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20F0B5D8-B503-4FB1-C84E-30AC89263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586" y="1915641"/>
            <a:ext cx="7475386" cy="416360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5543B31A-0B80-9235-7B5B-0403452D7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49" y="1988145"/>
            <a:ext cx="3538560" cy="36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7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DA72CEF-5B4A-433B-C0B8-4A455BF71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091A7EA-F560-4400-FBA9-EFEA5307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4303AB9-AE70-9F41-84FF-8D9A42B5B8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E6017E25-A85C-DADF-9746-92135C0828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DA98CFE-29DC-B8BF-462D-C640B94704B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25222358-D8E4-A489-BD6E-671FAF515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B0ED24C0-0F6F-0060-AC8D-E0C06172DEF4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BE857863-D44E-41CE-A0E7-694CACC8E0C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BDF12F9C-FA36-3655-261D-E9D64B7A9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26" y="3861048"/>
            <a:ext cx="5717455" cy="249288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18200ADC-95BF-A050-BA75-A7A3240DC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876" y="1793556"/>
            <a:ext cx="4850346" cy="195204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A29CF38A-20E8-53D5-5783-81C516BE124A}"/>
              </a:ext>
            </a:extLst>
          </p:cNvPr>
          <p:cNvSpPr txBox="1"/>
          <p:nvPr/>
        </p:nvSpPr>
        <p:spPr>
          <a:xfrm>
            <a:off x="8544272" y="5661248"/>
            <a:ext cx="1943161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Image mire et profil</a:t>
            </a:r>
          </a:p>
        </p:txBody>
      </p:sp>
    </p:spTree>
    <p:extLst>
      <p:ext uri="{BB962C8B-B14F-4D97-AF65-F5344CB8AC3E}">
        <p14:creationId xmlns:p14="http://schemas.microsoft.com/office/powerpoint/2010/main" val="33562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0F80D57-E67B-50B2-FC4F-C94975C5B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22BDFF6-A89A-98F9-E4DA-90B2E1FD3CF3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D39EA32A-2993-2418-86EE-2CC7E0802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F1373FEE-FB83-4213-93D5-B774D8BEF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sz="2000" dirty="0"/>
              <a:t>Echantillonnage / Quantification</a:t>
            </a:r>
            <a:br>
              <a:rPr lang="fr-FR" sz="2000" dirty="0"/>
            </a:br>
            <a:r>
              <a:rPr lang="fr-FR" sz="2000" dirty="0"/>
              <a:t>Colorimétrie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57BE30A8-D7ED-1F80-32DE-DF020FF80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E3237E7-AF20-8903-96E8-90C2225E0FFA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0A98076-EB2F-D01A-DE19-2244D977A009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6663CE8-292F-B167-1512-61D33A910F66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8348EA3-3AD9-C695-FA7D-3DA1720A848F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86BB7B7A-3588-276C-A05C-A0FE83274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78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5A6B206-62AA-D586-70C9-FB81897E5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23DE7EC-BDF7-E832-149F-022AFF1D0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3439C03-F464-5F4B-9EC7-5769B8285AC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D7E3AA74-F277-6180-274C-393F7CBC29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8FA0468-8AB7-C2B8-F33F-B1D7FAD6618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2FD337D1-A0BB-817D-B9C4-8FDD4449D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2457327-E5B6-1A4B-2A0B-6712077F00AA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B984958-D011-BC08-553B-FCB8BCB61262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74B76D4-46BE-9266-8215-13668EBBFC8B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1343D7D-E174-EED4-D2B4-1C8A3B61E6EC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8C145BC-B6E3-23F8-18DC-753DEE628B62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3E0FAD7E-320D-B1A2-0E76-C64F8A79B245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CD0D67F-3FC6-C5A7-0883-5CAC93FBFA7C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1F0752D-A74B-5231-A35F-A53F38010409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26409DA-2A99-DC2C-F05B-93DBBEF575C6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0D1BD9A9-C54E-AF9F-1573-B7EA30A3A5E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F35FD5BA-EEF2-3FF6-1435-467847FD1EDA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598744F2-D6F8-843B-0628-3912AB11A7A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709BC057-3DB5-61F4-5294-BE1A62181995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8381C203-4446-7B6F-72BC-68641EFA06CF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8320C30D-EE8C-E933-1D0A-E21EB75761D9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391FA023-121B-AAB5-FC39-270310614D72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73809743-2F74-3E6D-BD81-F229CF03CBCF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A6688035-0237-4A15-644E-0A2F2C1AFCDC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364AD8B-675C-A2A1-46A7-FDA54462C50F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6FF080C-CBD3-01AD-1698-2ED69E338A28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F535E331-B478-D83A-989E-B352F7D574F1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C0BE55A-B0A5-B46C-B6F1-0708FED4DD5C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D70FF4A1-AA38-697D-CEF0-9B01311FB0EF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D4F33680-9CC3-11CD-C6C0-96B04F15B01E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88" name="ZoneTexte 3087">
            <a:extLst>
              <a:ext uri="{FF2B5EF4-FFF2-40B4-BE49-F238E27FC236}">
                <a16:creationId xmlns:a16="http://schemas.microsoft.com/office/drawing/2014/main" xmlns="" id="{0630A270-7CC7-32C0-CDE2-7021B2FFAE41}"/>
              </a:ext>
            </a:extLst>
          </p:cNvPr>
          <p:cNvSpPr txBox="1"/>
          <p:nvPr/>
        </p:nvSpPr>
        <p:spPr>
          <a:xfrm>
            <a:off x="8544272" y="6411292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Taille d’un pixel de l’ordre de 2 à 10 um</a:t>
            </a:r>
          </a:p>
        </p:txBody>
      </p:sp>
      <p:sp>
        <p:nvSpPr>
          <p:cNvPr id="3089" name="ZoneTexte 3088">
            <a:extLst>
              <a:ext uri="{FF2B5EF4-FFF2-40B4-BE49-F238E27FC236}">
                <a16:creationId xmlns:a16="http://schemas.microsoft.com/office/drawing/2014/main" xmlns="" id="{748681BD-63BF-3377-7793-DDDD9E3F20D5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Matrice de pixel</a:t>
            </a:r>
            <a:endParaRPr lang="fr-FR" dirty="0">
              <a:latin typeface="+mj-lt"/>
            </a:endParaRPr>
          </a:p>
        </p:txBody>
      </p:sp>
      <p:sp>
        <p:nvSpPr>
          <p:cNvPr id="3090" name="ZoneTexte 3089">
            <a:extLst>
              <a:ext uri="{FF2B5EF4-FFF2-40B4-BE49-F238E27FC236}">
                <a16:creationId xmlns:a16="http://schemas.microsoft.com/office/drawing/2014/main" xmlns="" id="{8FCB2051-2C10-1CF6-6C5E-715808AFBC02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Système qui </a:t>
            </a:r>
            <a:r>
              <a:rPr lang="en-US" dirty="0" err="1"/>
              <a:t>transforme</a:t>
            </a:r>
            <a:r>
              <a:rPr lang="en-US" dirty="0"/>
              <a:t> un </a:t>
            </a:r>
            <a:r>
              <a:rPr lang="en-US" b="1" dirty="0"/>
              <a:t>flux </a:t>
            </a:r>
            <a:r>
              <a:rPr lang="en-US" b="1" dirty="0" err="1"/>
              <a:t>lumineux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b="1" dirty="0"/>
              <a:t>signal </a:t>
            </a:r>
            <a:r>
              <a:rPr lang="en-US" b="1" dirty="0" err="1"/>
              <a:t>électrique</a:t>
            </a:r>
            <a:r>
              <a:rPr lang="en-US" b="1" dirty="0"/>
              <a:t> </a:t>
            </a:r>
            <a:r>
              <a:rPr lang="en-US" b="1" dirty="0" err="1"/>
              <a:t>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91" name="Rectangle : coins arrondis 3090">
            <a:extLst>
              <a:ext uri="{FF2B5EF4-FFF2-40B4-BE49-F238E27FC236}">
                <a16:creationId xmlns:a16="http://schemas.microsoft.com/office/drawing/2014/main" xmlns="" id="{BEC43049-629B-0B46-8C54-55EF41805FE3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xmlns="" id="{2F74EAED-3466-AC1D-1EB2-38B4C878F3FF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3093" name="Connecteur droit avec flèche 3092">
            <a:extLst>
              <a:ext uri="{FF2B5EF4-FFF2-40B4-BE49-F238E27FC236}">
                <a16:creationId xmlns:a16="http://schemas.microsoft.com/office/drawing/2014/main" xmlns="" id="{FC9245BA-AD2D-9646-D063-B2ED9EE4CF1E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4" name="Connecteur droit avec flèche 3093">
            <a:extLst>
              <a:ext uri="{FF2B5EF4-FFF2-40B4-BE49-F238E27FC236}">
                <a16:creationId xmlns:a16="http://schemas.microsoft.com/office/drawing/2014/main" xmlns="" id="{277DC107-F919-8F3F-9E1F-6C8D0A5F1AFE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5" name="ZoneTexte 3094">
            <a:extLst>
              <a:ext uri="{FF2B5EF4-FFF2-40B4-BE49-F238E27FC236}">
                <a16:creationId xmlns:a16="http://schemas.microsoft.com/office/drawing/2014/main" xmlns="" id="{D2425751-4CED-2DB3-4ED0-89ABEEA3D296}"/>
              </a:ext>
            </a:extLst>
          </p:cNvPr>
          <p:cNvSpPr txBox="1"/>
          <p:nvPr/>
        </p:nvSpPr>
        <p:spPr>
          <a:xfrm>
            <a:off x="7209135" y="4012830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3096" name="ZoneTexte 3095">
            <a:extLst>
              <a:ext uri="{FF2B5EF4-FFF2-40B4-BE49-F238E27FC236}">
                <a16:creationId xmlns:a16="http://schemas.microsoft.com/office/drawing/2014/main" xmlns="" id="{47BAE28C-A734-A0CF-4E11-1710D8A9F3EF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Signal électrique</a:t>
            </a:r>
          </a:p>
        </p:txBody>
      </p:sp>
      <p:pic>
        <p:nvPicPr>
          <p:cNvPr id="3074" name="Image 3073">
            <a:extLst>
              <a:ext uri="{FF2B5EF4-FFF2-40B4-BE49-F238E27FC236}">
                <a16:creationId xmlns:a16="http://schemas.microsoft.com/office/drawing/2014/main" xmlns="" id="{EFC551FD-8550-02FC-C01D-F15D3FF80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163" y="4071061"/>
            <a:ext cx="2035329" cy="1613725"/>
          </a:xfrm>
          <a:prstGeom prst="rect">
            <a:avLst/>
          </a:prstGeom>
        </p:spPr>
      </p:pic>
      <p:sp>
        <p:nvSpPr>
          <p:cNvPr id="3097" name="ZoneTexte 3096">
            <a:extLst>
              <a:ext uri="{FF2B5EF4-FFF2-40B4-BE49-F238E27FC236}">
                <a16:creationId xmlns:a16="http://schemas.microsoft.com/office/drawing/2014/main" xmlns="" id="{D1E498FC-AA85-6627-8997-EF02863D2FD5}"/>
              </a:ext>
            </a:extLst>
          </p:cNvPr>
          <p:cNvSpPr txBox="1"/>
          <p:nvPr/>
        </p:nvSpPr>
        <p:spPr>
          <a:xfrm>
            <a:off x="3892102" y="5651306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3098" name="Image 3097">
            <a:extLst>
              <a:ext uri="{FF2B5EF4-FFF2-40B4-BE49-F238E27FC236}">
                <a16:creationId xmlns:a16="http://schemas.microsoft.com/office/drawing/2014/main" xmlns="" id="{C2C0B466-FB9F-D3EC-AAC3-90D3F8CBB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347" y="3972946"/>
            <a:ext cx="1883381" cy="1883381"/>
          </a:xfrm>
          <a:prstGeom prst="rect">
            <a:avLst/>
          </a:prstGeom>
        </p:spPr>
      </p:pic>
      <p:sp>
        <p:nvSpPr>
          <p:cNvPr id="3099" name="ZoneTexte 3098">
            <a:extLst>
              <a:ext uri="{FF2B5EF4-FFF2-40B4-BE49-F238E27FC236}">
                <a16:creationId xmlns:a16="http://schemas.microsoft.com/office/drawing/2014/main" xmlns="" id="{FB34EF36-7D76-1C56-01DF-3ED156409B41}"/>
              </a:ext>
            </a:extLst>
          </p:cNvPr>
          <p:cNvSpPr txBox="1"/>
          <p:nvPr/>
        </p:nvSpPr>
        <p:spPr>
          <a:xfrm>
            <a:off x="829390" y="5856327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3100" name="ZoneTexte 3099">
            <a:extLst>
              <a:ext uri="{FF2B5EF4-FFF2-40B4-BE49-F238E27FC236}">
                <a16:creationId xmlns:a16="http://schemas.microsoft.com/office/drawing/2014/main" xmlns="" id="{8F9373CB-F7FC-80F1-BDFD-7446A04AD5B2}"/>
              </a:ext>
            </a:extLst>
          </p:cNvPr>
          <p:cNvSpPr txBox="1"/>
          <p:nvPr/>
        </p:nvSpPr>
        <p:spPr>
          <a:xfrm>
            <a:off x="1007231" y="162375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3101" name="ZoneTexte 3100">
            <a:extLst>
              <a:ext uri="{FF2B5EF4-FFF2-40B4-BE49-F238E27FC236}">
                <a16:creationId xmlns:a16="http://schemas.microsoft.com/office/drawing/2014/main" xmlns="" id="{DB7ADBE6-B7BD-D7BA-C592-EA2E12008858}"/>
              </a:ext>
            </a:extLst>
          </p:cNvPr>
          <p:cNvSpPr txBox="1"/>
          <p:nvPr/>
        </p:nvSpPr>
        <p:spPr>
          <a:xfrm rot="16200000">
            <a:off x="492157" y="2251403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</p:spTree>
    <p:extLst>
      <p:ext uri="{BB962C8B-B14F-4D97-AF65-F5344CB8AC3E}">
        <p14:creationId xmlns:p14="http://schemas.microsoft.com/office/powerpoint/2010/main" val="2808922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CD8947E-CF0B-BAFC-441D-E166FAEF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4D982B5-588A-ACD1-90DD-5DA68547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51B0318-645A-4346-80D5-23643D4D7FE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32E479AE-228A-956D-63CA-05A2DEB088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31C1B3B-7559-5351-5998-3E5C33CD98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B3D51FDF-A9AD-9464-855F-3750E4013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54" y="2204864"/>
            <a:ext cx="4283968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C3AE26B4-97BC-6E2B-9DB8-CB6A84BE71D0}"/>
              </a:ext>
            </a:extLst>
          </p:cNvPr>
          <p:cNvSpPr txBox="1"/>
          <p:nvPr/>
        </p:nvSpPr>
        <p:spPr>
          <a:xfrm>
            <a:off x="628074" y="1700808"/>
            <a:ext cx="5467926" cy="1015663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dirty="0"/>
              <a:t>Système </a:t>
            </a:r>
            <a:r>
              <a:rPr lang="en-US" sz="2000" dirty="0" err="1"/>
              <a:t>basé</a:t>
            </a:r>
            <a:r>
              <a:rPr lang="en-US" sz="2000" dirty="0"/>
              <a:t> sur un </a:t>
            </a:r>
            <a:r>
              <a:rPr lang="en-US" sz="2000" b="1" dirty="0" err="1"/>
              <a:t>système</a:t>
            </a:r>
            <a:r>
              <a:rPr lang="en-US" sz="2000" b="1" dirty="0"/>
              <a:t> </a:t>
            </a:r>
            <a:r>
              <a:rPr lang="en-US" sz="2000" b="1" dirty="0" err="1"/>
              <a:t>imageant</a:t>
            </a:r>
            <a:r>
              <a:rPr lang="en-US" sz="2000" b="1" dirty="0"/>
              <a:t> </a:t>
            </a:r>
            <a:r>
              <a:rPr lang="en-US" sz="2000" dirty="0" err="1"/>
              <a:t>permettant</a:t>
            </a:r>
            <a:r>
              <a:rPr lang="en-US" sz="2000" dirty="0"/>
              <a:t> </a:t>
            </a:r>
            <a:r>
              <a:rPr lang="en-US" sz="2000" dirty="0" err="1"/>
              <a:t>d’</a:t>
            </a:r>
            <a:r>
              <a:rPr lang="en-US" sz="2000" b="1" dirty="0" err="1"/>
              <a:t>automatiser</a:t>
            </a:r>
            <a:r>
              <a:rPr lang="en-US" sz="2000" dirty="0"/>
              <a:t> </a:t>
            </a:r>
            <a:r>
              <a:rPr lang="en-US" sz="2000" b="1" dirty="0"/>
              <a:t>les </a:t>
            </a:r>
            <a:r>
              <a:rPr lang="en-US" sz="2000" b="1" dirty="0" err="1"/>
              <a:t>procédés</a:t>
            </a:r>
            <a:r>
              <a:rPr lang="en-US" sz="2000" b="1" dirty="0"/>
              <a:t> </a:t>
            </a:r>
            <a:r>
              <a:rPr lang="en-US" sz="2000" b="1" dirty="0" err="1"/>
              <a:t>d’inspection</a:t>
            </a:r>
            <a:r>
              <a:rPr lang="en-US" sz="2000" dirty="0"/>
              <a:t> de </a:t>
            </a:r>
            <a:r>
              <a:rPr lang="en-US" sz="2000" dirty="0" err="1"/>
              <a:t>produits</a:t>
            </a:r>
            <a:r>
              <a:rPr lang="en-US" sz="2000" dirty="0"/>
              <a:t>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728AEB48-FE6B-A511-C80F-15BE72CA2393}"/>
              </a:ext>
            </a:extLst>
          </p:cNvPr>
          <p:cNvSpPr txBox="1"/>
          <p:nvPr/>
        </p:nvSpPr>
        <p:spPr>
          <a:xfrm>
            <a:off x="628074" y="3657601"/>
            <a:ext cx="6094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Contrôle</a:t>
            </a:r>
            <a:r>
              <a:rPr lang="en-US" b="1" dirty="0"/>
              <a:t> </a:t>
            </a:r>
            <a:r>
              <a:rPr lang="en-US" b="1" dirty="0" err="1"/>
              <a:t>Qualité</a:t>
            </a:r>
            <a:r>
              <a:rPr lang="en-US" b="1" dirty="0"/>
              <a:t> / Tri </a:t>
            </a:r>
            <a:r>
              <a:rPr lang="en-US" b="1" dirty="0" err="1"/>
              <a:t>d’objets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- </a:t>
            </a:r>
            <a:r>
              <a:rPr lang="en-US" dirty="0" err="1"/>
              <a:t>Détecter</a:t>
            </a:r>
            <a:r>
              <a:rPr lang="en-US" dirty="0"/>
              <a:t> des </a:t>
            </a:r>
            <a:r>
              <a:rPr lang="en-US" dirty="0" err="1"/>
              <a:t>défauts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irrégularités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Vérifier</a:t>
            </a:r>
            <a:r>
              <a:rPr lang="en-US" dirty="0"/>
              <a:t> </a:t>
            </a:r>
            <a:r>
              <a:rPr lang="en-US" dirty="0" err="1"/>
              <a:t>l’uniformité</a:t>
            </a:r>
            <a:r>
              <a:rPr lang="en-US" dirty="0"/>
              <a:t> de surface </a:t>
            </a:r>
          </a:p>
          <a:p>
            <a:r>
              <a:rPr lang="en-US" dirty="0"/>
              <a:t>	- </a:t>
            </a:r>
            <a:r>
              <a:rPr lang="en-US" dirty="0" err="1"/>
              <a:t>Compter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/et trier des </a:t>
            </a:r>
            <a:r>
              <a:rPr lang="en-US" dirty="0" err="1"/>
              <a:t>objets</a:t>
            </a:r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83682E6B-0FA7-CF92-0522-0542DDD64BBF}"/>
              </a:ext>
            </a:extLst>
          </p:cNvPr>
          <p:cNvSpPr txBox="1"/>
          <p:nvPr/>
        </p:nvSpPr>
        <p:spPr>
          <a:xfrm>
            <a:off x="628074" y="5122706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Gain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efficacité</a:t>
            </a:r>
            <a:r>
              <a:rPr lang="en-US" b="1" dirty="0"/>
              <a:t> et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répétabilité</a:t>
            </a:r>
            <a:endParaRPr lang="en-US" b="1" dirty="0"/>
          </a:p>
          <a:p>
            <a:r>
              <a:rPr lang="en-US" dirty="0"/>
              <a:t>	- Inspection </a:t>
            </a:r>
            <a:r>
              <a:rPr lang="en-US" dirty="0" err="1"/>
              <a:t>en</a:t>
            </a:r>
            <a:r>
              <a:rPr lang="en-US" dirty="0"/>
              <a:t> temps </a:t>
            </a:r>
            <a:r>
              <a:rPr lang="en-US" dirty="0" err="1"/>
              <a:t>réel</a:t>
            </a:r>
            <a:r>
              <a:rPr lang="en-US" dirty="0"/>
              <a:t> et à </a:t>
            </a:r>
            <a:r>
              <a:rPr lang="en-US" dirty="0" err="1"/>
              <a:t>vitesse</a:t>
            </a:r>
            <a:r>
              <a:rPr lang="en-US" dirty="0"/>
              <a:t> </a:t>
            </a:r>
            <a:r>
              <a:rPr lang="en-US" dirty="0" err="1"/>
              <a:t>élevée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Opérations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continu</a:t>
            </a:r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10EE7140-715B-C195-E685-32CD111607D9}"/>
              </a:ext>
            </a:extLst>
          </p:cNvPr>
          <p:cNvSpPr txBox="1"/>
          <p:nvPr/>
        </p:nvSpPr>
        <p:spPr>
          <a:xfrm>
            <a:off x="3431704" y="2947124"/>
            <a:ext cx="3167462" cy="400110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000" b="1" dirty="0"/>
              <a:t>Prendre une décision</a:t>
            </a:r>
          </a:p>
        </p:txBody>
      </p:sp>
      <p:sp>
        <p:nvSpPr>
          <p:cNvPr id="17" name="Triangle isocèle 16">
            <a:extLst>
              <a:ext uri="{FF2B5EF4-FFF2-40B4-BE49-F238E27FC236}">
                <a16:creationId xmlns:a16="http://schemas.microsoft.com/office/drawing/2014/main" xmlns="" id="{54BBA0A5-6223-5E47-040D-48DB9C9413CC}"/>
              </a:ext>
            </a:extLst>
          </p:cNvPr>
          <p:cNvSpPr/>
          <p:nvPr/>
        </p:nvSpPr>
        <p:spPr bwMode="auto">
          <a:xfrm rot="5400000">
            <a:off x="2813509" y="3003532"/>
            <a:ext cx="253275" cy="314410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8" name="Image 1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B2E34F05-74A9-4027-8664-BD2D3EA4F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EB03C951-EDC0-55B5-779A-5AF15750DCCB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i="1" dirty="0">
                <a:latin typeface="+mj-lt"/>
              </a:rPr>
              <a:t>Machine Vision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0264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BCA64B6-4FD1-0A11-632D-4C7382458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F75534B-580B-E3E8-02E8-E73DEA977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BB82AC3-D67E-1028-FF76-A37E9DAEF18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1314F760-5A18-DFEB-72DE-F809CA9E1D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99C4D38-AC79-DDCA-E2F6-0942385D7BB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DF8F2ED8-DA85-50A8-E116-A503A9415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638D483-E954-241A-A8A9-5942E6B75071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13449C0-899A-15EA-3A7A-E42258F8FC9B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Capteur</a:t>
            </a:r>
            <a:endParaRPr lang="fr-FR" sz="10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xmlns="" id="{687E39DE-13D8-B528-4D0E-F9D792066263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DEFA0D8D-29B5-E9C3-CCFA-88B2D15C9B33}"/>
              </a:ext>
            </a:extLst>
          </p:cNvPr>
          <p:cNvSpPr txBox="1"/>
          <p:nvPr/>
        </p:nvSpPr>
        <p:spPr>
          <a:xfrm>
            <a:off x="613476" y="5363014"/>
            <a:ext cx="92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Flux Lumineux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xmlns="" id="{3A371BE1-76D4-551F-4F9F-51AD04BA59F5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F08DAA77-2F6D-4581-DE63-4CF4C76139C0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72DBE66-1B4D-5211-70A5-D2FED2594787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Capacité</a:t>
            </a:r>
            <a:endParaRPr lang="fr-FR" sz="8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xmlns="" id="{B3BD3038-78F2-0EFA-C65D-1E36CF6233CD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A456F6AF-1272-C7A0-3233-888B8C7189EA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Tension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5F060F7-85A1-D26D-9B44-E9EE72F13E79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F7D7E7F-0D28-AD07-BFA4-3C257F902ADB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E3BD782-AB86-3336-A5CE-5F4A05FECC0B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D17834C-DB92-C60B-6F55-9D5F5A6B32C8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1038FC5-6DA2-E4CF-9510-A6C815FE2BFC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490031DE-E938-CBF3-BAD2-C7282D222C73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F7ADEE7-571D-7256-57DA-4FC0FBEA6F3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78EDB6B-BB9B-877B-179B-271AAE896612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7917429-3B47-C9E3-0504-332D9C459B7A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FAC120D-703B-6D8F-2FDC-31C8D21C71C5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A53914AE-B8AC-F550-14F2-9955C58FDBBA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1B2B0DD-2DFF-BC2F-4D96-1990FA05CE6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3C14C8E-1701-8721-78E0-AC7D970C59FE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F79A7CBB-1763-EBDB-379D-5F30C3725C2F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481AE026-1981-4339-0B8D-4EBAECB6A992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B7101D85-0B13-12CB-8DB9-51153A947BD3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519EEF32-BABE-DAF8-8ACC-B81231D217A7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6539BE4D-1B7F-4BE2-4C71-DFE775304B33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CACE2642-559C-E1E0-6334-83AFC25F6BE1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9F663618-26AD-222F-F66F-DC4A51465984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3398E890-E036-5D8B-CCBB-DB60CFD2468C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3F1B7EBD-BA41-EFC3-8A5B-CD946EA66F80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88BB6C33-54DC-6689-420D-4F43FA4EB36E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xmlns="" id="{E9997036-F68D-1B87-B96B-FE92DD2D2FA2}"/>
              </a:ext>
            </a:extLst>
          </p:cNvPr>
          <p:cNvSpPr txBox="1"/>
          <p:nvPr/>
        </p:nvSpPr>
        <p:spPr>
          <a:xfrm>
            <a:off x="1007231" y="162375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xmlns="" id="{77DC60A3-F77F-4190-EE77-AE1352CFC540}"/>
              </a:ext>
            </a:extLst>
          </p:cNvPr>
          <p:cNvSpPr txBox="1"/>
          <p:nvPr/>
        </p:nvSpPr>
        <p:spPr>
          <a:xfrm rot="16200000">
            <a:off x="492157" y="2251403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27151136-F014-0114-C81A-4DBCAC6A78E0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xmlns="" id="{C6E6DE07-7572-901D-377A-414F8F41691B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xmlns="" id="{4B5543DB-B63C-7FD3-E729-90A978A29D0D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ECD42C27-DEAE-1535-8EE0-B8A11B239B27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xmlns="" id="{D194A4B2-44C0-43DB-FFAC-615DC24DDD71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E1E46AA1-E4FD-7AD3-4844-5E7FB99870F9}"/>
              </a:ext>
            </a:extLst>
          </p:cNvPr>
          <p:cNvSpPr txBox="1"/>
          <p:nvPr/>
        </p:nvSpPr>
        <p:spPr>
          <a:xfrm>
            <a:off x="6567088" y="5282044"/>
            <a:ext cx="1312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Valeur numérique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xmlns="" id="{3AB4D48A-89FF-B143-F234-52D423ACB901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xmlns="" id="{886E02A5-1EB1-DF4A-D8A5-C5662BE73B14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xmlns="" id="{09BA5AA4-BFA6-CD97-CE5A-28EC5FCD9E7E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xmlns="" id="{1E79F010-4E7B-A11D-66BC-FD6EDF7EACE4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xmlns="" id="{500AF326-2CB7-F682-8EA8-80FB17F4ED70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xmlns="" id="{C66D95D7-D716-E385-BCEA-0FB425E07811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xmlns="" id="{F437B9A8-95F0-FA5D-4000-964105222EF9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xmlns="" id="{745D17B7-C0F1-99CB-0F49-46811A1F97A2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xmlns="" id="{34CB61A9-C480-2D0F-AE0C-723942A34F28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xmlns="" id="{E324EAB3-CCDC-8485-233D-820D078FEFAE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xmlns="" id="{FE0FC3EC-F790-6F0D-0973-7716D192CE63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xmlns="" id="{D2FFD110-DEDA-473E-13D3-7B2F7C41D983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xmlns="" id="{31C73632-6FE0-0910-01A0-CE1FDF225F3B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xmlns="" id="{BD0C96D4-E8DE-78EB-A0C6-B0B59420644E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xmlns="" id="{CDAA49FD-D998-349A-E336-F2F94D2B1F5B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xmlns="" id="{8F4F7A90-2AA2-67FB-67C2-2F250776CAD6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xmlns="" id="{B61410B2-4AE7-F54A-6EDB-307065BFCC68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2" name="Connecteur droit 3071">
            <a:extLst>
              <a:ext uri="{FF2B5EF4-FFF2-40B4-BE49-F238E27FC236}">
                <a16:creationId xmlns:a16="http://schemas.microsoft.com/office/drawing/2014/main" xmlns="" id="{400A5C0C-7DBC-3988-DDEB-02B72785EA46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3" name="Connecteur droit 3072">
            <a:extLst>
              <a:ext uri="{FF2B5EF4-FFF2-40B4-BE49-F238E27FC236}">
                <a16:creationId xmlns:a16="http://schemas.microsoft.com/office/drawing/2014/main" xmlns="" id="{AB654679-A658-E675-9D96-93A8B714922A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5" name="Connecteur droit 3074">
            <a:extLst>
              <a:ext uri="{FF2B5EF4-FFF2-40B4-BE49-F238E27FC236}">
                <a16:creationId xmlns:a16="http://schemas.microsoft.com/office/drawing/2014/main" xmlns="" id="{C10710E9-E7C9-FA89-FF11-09280246B33C}"/>
              </a:ext>
            </a:extLst>
          </p:cNvPr>
          <p:cNvCxnSpPr>
            <a:cxnSpLocks/>
          </p:cNvCxnSpPr>
          <p:nvPr/>
        </p:nvCxnSpPr>
        <p:spPr>
          <a:xfrm>
            <a:off x="5663109" y="4208975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6" name="Connecteur droit 3075">
            <a:extLst>
              <a:ext uri="{FF2B5EF4-FFF2-40B4-BE49-F238E27FC236}">
                <a16:creationId xmlns:a16="http://schemas.microsoft.com/office/drawing/2014/main" xmlns="" id="{BF6934C9-9E97-B8AB-EA44-0C175753FB26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7" name="Connecteur droit 3076">
            <a:extLst>
              <a:ext uri="{FF2B5EF4-FFF2-40B4-BE49-F238E27FC236}">
                <a16:creationId xmlns:a16="http://schemas.microsoft.com/office/drawing/2014/main" xmlns="" id="{22BA87C7-FBFA-9901-E5DB-D7C4EFD607B2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8" name="Connecteur droit 3077">
            <a:extLst>
              <a:ext uri="{FF2B5EF4-FFF2-40B4-BE49-F238E27FC236}">
                <a16:creationId xmlns:a16="http://schemas.microsoft.com/office/drawing/2014/main" xmlns="" id="{0662F184-CA7D-300C-AB13-757DB56E72FE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9" name="Connecteur droit 3078">
            <a:extLst>
              <a:ext uri="{FF2B5EF4-FFF2-40B4-BE49-F238E27FC236}">
                <a16:creationId xmlns:a16="http://schemas.microsoft.com/office/drawing/2014/main" xmlns="" id="{E222D5CE-A90F-17D1-11A3-BA0518C7A2AF}"/>
              </a:ext>
            </a:extLst>
          </p:cNvPr>
          <p:cNvCxnSpPr>
            <a:cxnSpLocks/>
          </p:cNvCxnSpPr>
          <p:nvPr/>
        </p:nvCxnSpPr>
        <p:spPr>
          <a:xfrm flipV="1">
            <a:off x="6146135" y="4208975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Connecteur droit avec flèche 3079">
            <a:extLst>
              <a:ext uri="{FF2B5EF4-FFF2-40B4-BE49-F238E27FC236}">
                <a16:creationId xmlns:a16="http://schemas.microsoft.com/office/drawing/2014/main" xmlns="" id="{2E93F372-3359-5FB8-B892-6D1ED9F1801C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Connecteur droit avec flèche 3080">
            <a:extLst>
              <a:ext uri="{FF2B5EF4-FFF2-40B4-BE49-F238E27FC236}">
                <a16:creationId xmlns:a16="http://schemas.microsoft.com/office/drawing/2014/main" xmlns="" id="{F7180E6D-261D-6121-9FD7-5B3F5205EC19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2" name="Connecteur droit avec flèche 3081">
            <a:extLst>
              <a:ext uri="{FF2B5EF4-FFF2-40B4-BE49-F238E27FC236}">
                <a16:creationId xmlns:a16="http://schemas.microsoft.com/office/drawing/2014/main" xmlns="" id="{F4293457-6E76-4086-E13A-14F990E08A9D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3" name="ZoneTexte 3082">
            <a:extLst>
              <a:ext uri="{FF2B5EF4-FFF2-40B4-BE49-F238E27FC236}">
                <a16:creationId xmlns:a16="http://schemas.microsoft.com/office/drawing/2014/main" xmlns="" id="{4FDCDA1F-98EF-C432-A0B7-28393E4A5E9C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Flux</a:t>
            </a:r>
          </a:p>
        </p:txBody>
      </p:sp>
      <p:sp>
        <p:nvSpPr>
          <p:cNvPr id="3084" name="ZoneTexte 3083">
            <a:extLst>
              <a:ext uri="{FF2B5EF4-FFF2-40B4-BE49-F238E27FC236}">
                <a16:creationId xmlns:a16="http://schemas.microsoft.com/office/drawing/2014/main" xmlns="" id="{C4F02D64-6232-96EC-0260-A1D9D747A0B2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3085" name="Connecteur droit 3084">
            <a:extLst>
              <a:ext uri="{FF2B5EF4-FFF2-40B4-BE49-F238E27FC236}">
                <a16:creationId xmlns:a16="http://schemas.microsoft.com/office/drawing/2014/main" xmlns="" id="{525D4217-4150-9B83-3AD1-5C35EEFC3082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6" name="ZoneTexte 3085">
            <a:extLst>
              <a:ext uri="{FF2B5EF4-FFF2-40B4-BE49-F238E27FC236}">
                <a16:creationId xmlns:a16="http://schemas.microsoft.com/office/drawing/2014/main" xmlns="" id="{AB51772D-3672-3B11-EF58-A4AA90AA0EEC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temps</a:t>
            </a:r>
            <a:endParaRPr lang="fr-FR" sz="1200" dirty="0"/>
          </a:p>
        </p:txBody>
      </p:sp>
      <p:sp>
        <p:nvSpPr>
          <p:cNvPr id="3087" name="ZoneTexte 3086">
            <a:extLst>
              <a:ext uri="{FF2B5EF4-FFF2-40B4-BE49-F238E27FC236}">
                <a16:creationId xmlns:a16="http://schemas.microsoft.com/office/drawing/2014/main" xmlns="" id="{DC6E51AA-46E4-F971-37E9-AB8CDC9AA30C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temps</a:t>
            </a:r>
            <a:endParaRPr lang="fr-FR" sz="1200" dirty="0"/>
          </a:p>
        </p:txBody>
      </p:sp>
      <p:sp>
        <p:nvSpPr>
          <p:cNvPr id="3088" name="ZoneTexte 3087">
            <a:extLst>
              <a:ext uri="{FF2B5EF4-FFF2-40B4-BE49-F238E27FC236}">
                <a16:creationId xmlns:a16="http://schemas.microsoft.com/office/drawing/2014/main" xmlns="" id="{D805669E-42FE-E861-E270-72719DDC53AF}"/>
              </a:ext>
            </a:extLst>
          </p:cNvPr>
          <p:cNvSpPr txBox="1"/>
          <p:nvPr/>
        </p:nvSpPr>
        <p:spPr>
          <a:xfrm>
            <a:off x="8544272" y="6411292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Taille d’un pixel de l’ordre de 2 à 10 um</a:t>
            </a:r>
          </a:p>
        </p:txBody>
      </p:sp>
      <p:sp>
        <p:nvSpPr>
          <p:cNvPr id="3089" name="ZoneTexte 3088">
            <a:extLst>
              <a:ext uri="{FF2B5EF4-FFF2-40B4-BE49-F238E27FC236}">
                <a16:creationId xmlns:a16="http://schemas.microsoft.com/office/drawing/2014/main" xmlns="" id="{0DCE63D9-D5A5-A21F-14C5-00E10CB7599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Matrice de pixel</a:t>
            </a:r>
            <a:endParaRPr lang="fr-FR" dirty="0">
              <a:latin typeface="+mj-lt"/>
            </a:endParaRPr>
          </a:p>
        </p:txBody>
      </p:sp>
      <p:sp>
        <p:nvSpPr>
          <p:cNvPr id="3090" name="ZoneTexte 3089">
            <a:extLst>
              <a:ext uri="{FF2B5EF4-FFF2-40B4-BE49-F238E27FC236}">
                <a16:creationId xmlns:a16="http://schemas.microsoft.com/office/drawing/2014/main" xmlns="" id="{ABADC043-3C46-011E-C1C6-9BDF84117411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Système qui </a:t>
            </a:r>
            <a:r>
              <a:rPr lang="en-US" dirty="0" err="1"/>
              <a:t>transforme</a:t>
            </a:r>
            <a:r>
              <a:rPr lang="en-US" dirty="0"/>
              <a:t> un </a:t>
            </a:r>
            <a:r>
              <a:rPr lang="en-US" b="1" dirty="0"/>
              <a:t>flux </a:t>
            </a:r>
            <a:r>
              <a:rPr lang="en-US" b="1" dirty="0" err="1"/>
              <a:t>lumineux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b="1" dirty="0"/>
              <a:t>signal </a:t>
            </a:r>
            <a:r>
              <a:rPr lang="en-US" b="1" dirty="0" err="1"/>
              <a:t>électrique</a:t>
            </a:r>
            <a:r>
              <a:rPr lang="en-US" b="1" dirty="0"/>
              <a:t> </a:t>
            </a:r>
            <a:r>
              <a:rPr lang="en-US" b="1" dirty="0" err="1"/>
              <a:t>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91" name="Rectangle : coins arrondis 3090">
            <a:extLst>
              <a:ext uri="{FF2B5EF4-FFF2-40B4-BE49-F238E27FC236}">
                <a16:creationId xmlns:a16="http://schemas.microsoft.com/office/drawing/2014/main" xmlns="" id="{4E6CE2AB-AFF5-3DF4-1D94-D02E1B8CB2C0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xmlns="" id="{26274455-069D-B181-02A4-51F7A742A905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3093" name="Connecteur droit avec flèche 3092">
            <a:extLst>
              <a:ext uri="{FF2B5EF4-FFF2-40B4-BE49-F238E27FC236}">
                <a16:creationId xmlns:a16="http://schemas.microsoft.com/office/drawing/2014/main" xmlns="" id="{2AAA3DEC-E609-FB25-874C-6D43B1D5A662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4" name="Connecteur droit avec flèche 3093">
            <a:extLst>
              <a:ext uri="{FF2B5EF4-FFF2-40B4-BE49-F238E27FC236}">
                <a16:creationId xmlns:a16="http://schemas.microsoft.com/office/drawing/2014/main" xmlns="" id="{BE868459-5F03-02B3-D48F-EB02FACF4E7F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5" name="ZoneTexte 3094">
            <a:extLst>
              <a:ext uri="{FF2B5EF4-FFF2-40B4-BE49-F238E27FC236}">
                <a16:creationId xmlns:a16="http://schemas.microsoft.com/office/drawing/2014/main" xmlns="" id="{07C7369A-C4AA-7E10-9673-E99D2915AA43}"/>
              </a:ext>
            </a:extLst>
          </p:cNvPr>
          <p:cNvSpPr txBox="1"/>
          <p:nvPr/>
        </p:nvSpPr>
        <p:spPr>
          <a:xfrm>
            <a:off x="7209135" y="4012830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3096" name="ZoneTexte 3095">
            <a:extLst>
              <a:ext uri="{FF2B5EF4-FFF2-40B4-BE49-F238E27FC236}">
                <a16:creationId xmlns:a16="http://schemas.microsoft.com/office/drawing/2014/main" xmlns="" id="{4D84833F-4740-BBD2-F152-49C18087F601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Signal électrique</a:t>
            </a:r>
          </a:p>
        </p:txBody>
      </p:sp>
    </p:spTree>
    <p:extLst>
      <p:ext uri="{BB962C8B-B14F-4D97-AF65-F5344CB8AC3E}">
        <p14:creationId xmlns:p14="http://schemas.microsoft.com/office/powerpoint/2010/main" val="1160975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86580FF-6FA0-8BB4-A366-A4CE3D9B8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B4BF9FA-91E8-1717-D68D-761A8B56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9992847-A624-6B79-C33F-186542FC068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702AFD7C-BA47-AAC5-CE6E-3405D2D4A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410D1B8-452F-B3C4-A0CF-1DEEEFECBF7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CEDE6DD7-ED76-68C3-DFFB-5EA6C1662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089" name="ZoneTexte 3088">
            <a:extLst>
              <a:ext uri="{FF2B5EF4-FFF2-40B4-BE49-F238E27FC236}">
                <a16:creationId xmlns:a16="http://schemas.microsoft.com/office/drawing/2014/main" xmlns="" id="{4CD78478-E41F-B5FF-749A-CA8F053C7BC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Réponse spectrale</a:t>
            </a:r>
            <a:endParaRPr lang="fr-FR" dirty="0">
              <a:latin typeface="+mj-lt"/>
            </a:endParaRPr>
          </a:p>
        </p:txBody>
      </p:sp>
      <p:sp>
        <p:nvSpPr>
          <p:cNvPr id="3074" name="Rectangle 3073">
            <a:extLst>
              <a:ext uri="{FF2B5EF4-FFF2-40B4-BE49-F238E27FC236}">
                <a16:creationId xmlns:a16="http://schemas.microsoft.com/office/drawing/2014/main" xmlns="" id="{F364C664-B393-898D-4704-D6C60E49FBD5}"/>
              </a:ext>
            </a:extLst>
          </p:cNvPr>
          <p:cNvSpPr/>
          <p:nvPr/>
        </p:nvSpPr>
        <p:spPr>
          <a:xfrm>
            <a:off x="2462905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97" name="ZoneTexte 3096">
            <a:extLst>
              <a:ext uri="{FF2B5EF4-FFF2-40B4-BE49-F238E27FC236}">
                <a16:creationId xmlns:a16="http://schemas.microsoft.com/office/drawing/2014/main" xmlns="" id="{8B114B8F-0B0C-FB40-0E4F-B78EB21ACCB8}"/>
              </a:ext>
            </a:extLst>
          </p:cNvPr>
          <p:cNvSpPr txBox="1"/>
          <p:nvPr/>
        </p:nvSpPr>
        <p:spPr>
          <a:xfrm>
            <a:off x="2423696" y="2689897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xmlns="" id="{AC03DFBC-B250-92E2-F40F-C7BD006CA9C7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99" name="Rectangle 3098">
            <a:extLst>
              <a:ext uri="{FF2B5EF4-FFF2-40B4-BE49-F238E27FC236}">
                <a16:creationId xmlns:a16="http://schemas.microsoft.com/office/drawing/2014/main" xmlns="" id="{DD6865FE-1DFC-A90F-265A-F8089944C8AF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xmlns="" id="{75B20275-9877-EC8D-8808-958BA33CE4D9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1" name="Rectangle 3100">
            <a:extLst>
              <a:ext uri="{FF2B5EF4-FFF2-40B4-BE49-F238E27FC236}">
                <a16:creationId xmlns:a16="http://schemas.microsoft.com/office/drawing/2014/main" xmlns="" id="{0DD2F06C-CE13-13E4-F9D0-F10C849BC56C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xmlns="" id="{E9997E1C-A92D-9281-0516-989ABE9F7288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3" name="Rectangle 3102">
            <a:extLst>
              <a:ext uri="{FF2B5EF4-FFF2-40B4-BE49-F238E27FC236}">
                <a16:creationId xmlns:a16="http://schemas.microsoft.com/office/drawing/2014/main" xmlns="" id="{E8CFFECA-9C60-A563-0B0C-1FDFBC2D289A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4" name="Rectangle 3103">
            <a:extLst>
              <a:ext uri="{FF2B5EF4-FFF2-40B4-BE49-F238E27FC236}">
                <a16:creationId xmlns:a16="http://schemas.microsoft.com/office/drawing/2014/main" xmlns="" id="{D0EA6DBA-64D4-3DC1-35A3-0A4B71C5B441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5" name="Rectangle 3104">
            <a:extLst>
              <a:ext uri="{FF2B5EF4-FFF2-40B4-BE49-F238E27FC236}">
                <a16:creationId xmlns:a16="http://schemas.microsoft.com/office/drawing/2014/main" xmlns="" id="{6CFA63E9-1833-EF7A-F39A-43044FE5E541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xmlns="" id="{1AF818E7-FD69-F824-B97A-BFFED797BFB1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7" name="Rectangle 3106">
            <a:extLst>
              <a:ext uri="{FF2B5EF4-FFF2-40B4-BE49-F238E27FC236}">
                <a16:creationId xmlns:a16="http://schemas.microsoft.com/office/drawing/2014/main" xmlns="" id="{B3D5A89A-A22F-D635-6666-2B0724E70A9A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8" name="Rectangle 3107">
            <a:extLst>
              <a:ext uri="{FF2B5EF4-FFF2-40B4-BE49-F238E27FC236}">
                <a16:creationId xmlns:a16="http://schemas.microsoft.com/office/drawing/2014/main" xmlns="" id="{D501003D-BBC5-4157-9642-06E0AA9C54E3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9" name="ZoneTexte 3108">
            <a:extLst>
              <a:ext uri="{FF2B5EF4-FFF2-40B4-BE49-F238E27FC236}">
                <a16:creationId xmlns:a16="http://schemas.microsoft.com/office/drawing/2014/main" xmlns="" id="{EB41CF23-A49E-110A-43A2-F902E42C9AEE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110" name="ZoneTexte 3109">
            <a:extLst>
              <a:ext uri="{FF2B5EF4-FFF2-40B4-BE49-F238E27FC236}">
                <a16:creationId xmlns:a16="http://schemas.microsoft.com/office/drawing/2014/main" xmlns="" id="{6339816B-0514-8040-84C4-5D2AD090B731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111" name="ZoneTexte 3110">
            <a:extLst>
              <a:ext uri="{FF2B5EF4-FFF2-40B4-BE49-F238E27FC236}">
                <a16:creationId xmlns:a16="http://schemas.microsoft.com/office/drawing/2014/main" xmlns="" id="{A14FA1E8-6180-F73E-7D60-1AA268E6A1ED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12" name="ZoneTexte 3111">
            <a:extLst>
              <a:ext uri="{FF2B5EF4-FFF2-40B4-BE49-F238E27FC236}">
                <a16:creationId xmlns:a16="http://schemas.microsoft.com/office/drawing/2014/main" xmlns="" id="{CD384766-F61E-3B98-ACBC-4AF3F828A23C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113" name="ZoneTexte 3112">
            <a:extLst>
              <a:ext uri="{FF2B5EF4-FFF2-40B4-BE49-F238E27FC236}">
                <a16:creationId xmlns:a16="http://schemas.microsoft.com/office/drawing/2014/main" xmlns="" id="{A0980F5E-FA32-6930-8A4C-E83C9E1F59AA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114" name="ZoneTexte 3113">
            <a:extLst>
              <a:ext uri="{FF2B5EF4-FFF2-40B4-BE49-F238E27FC236}">
                <a16:creationId xmlns:a16="http://schemas.microsoft.com/office/drawing/2014/main" xmlns="" id="{5E503B88-3481-333E-8F18-257807EBE311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115" name="ZoneTexte 3114">
            <a:extLst>
              <a:ext uri="{FF2B5EF4-FFF2-40B4-BE49-F238E27FC236}">
                <a16:creationId xmlns:a16="http://schemas.microsoft.com/office/drawing/2014/main" xmlns="" id="{163BA501-27FF-66C7-0061-364C2544105F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16" name="ZoneTexte 3115">
            <a:extLst>
              <a:ext uri="{FF2B5EF4-FFF2-40B4-BE49-F238E27FC236}">
                <a16:creationId xmlns:a16="http://schemas.microsoft.com/office/drawing/2014/main" xmlns="" id="{C82CBF1B-320C-AC64-6449-060AF0BC31A8}"/>
              </a:ext>
            </a:extLst>
          </p:cNvPr>
          <p:cNvSpPr txBox="1"/>
          <p:nvPr/>
        </p:nvSpPr>
        <p:spPr>
          <a:xfrm>
            <a:off x="2141444" y="2460113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3117" name="ZoneTexte 3116">
            <a:extLst>
              <a:ext uri="{FF2B5EF4-FFF2-40B4-BE49-F238E27FC236}">
                <a16:creationId xmlns:a16="http://schemas.microsoft.com/office/drawing/2014/main" xmlns="" id="{B080F03E-BEFB-7D55-D942-F515A926F804}"/>
              </a:ext>
            </a:extLst>
          </p:cNvPr>
          <p:cNvSpPr txBox="1"/>
          <p:nvPr/>
        </p:nvSpPr>
        <p:spPr>
          <a:xfrm>
            <a:off x="221233" y="3936281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3118" name="Rectangle 3117">
            <a:extLst>
              <a:ext uri="{FF2B5EF4-FFF2-40B4-BE49-F238E27FC236}">
                <a16:creationId xmlns:a16="http://schemas.microsoft.com/office/drawing/2014/main" xmlns="" id="{16AD18E5-26C5-0353-DD53-2B9D7B05EC59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19" name="Rectangle 3118">
            <a:extLst>
              <a:ext uri="{FF2B5EF4-FFF2-40B4-BE49-F238E27FC236}">
                <a16:creationId xmlns:a16="http://schemas.microsoft.com/office/drawing/2014/main" xmlns="" id="{C3C4093A-9AC8-48C3-B764-05190BA62CA5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0" name="Rectangle 3119">
            <a:extLst>
              <a:ext uri="{FF2B5EF4-FFF2-40B4-BE49-F238E27FC236}">
                <a16:creationId xmlns:a16="http://schemas.microsoft.com/office/drawing/2014/main" xmlns="" id="{A6BAE2BC-4705-FFA2-8CDB-A633AA73FCEE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1" name="ZoneTexte 3120">
            <a:extLst>
              <a:ext uri="{FF2B5EF4-FFF2-40B4-BE49-F238E27FC236}">
                <a16:creationId xmlns:a16="http://schemas.microsoft.com/office/drawing/2014/main" xmlns="" id="{600149AC-443E-563E-64BD-2544F01E236E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122" name="Rectangle 3121">
            <a:extLst>
              <a:ext uri="{FF2B5EF4-FFF2-40B4-BE49-F238E27FC236}">
                <a16:creationId xmlns:a16="http://schemas.microsoft.com/office/drawing/2014/main" xmlns="" id="{9DD8B52F-593C-895C-084A-BC10FE038110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3" name="Rectangle 3122">
            <a:extLst>
              <a:ext uri="{FF2B5EF4-FFF2-40B4-BE49-F238E27FC236}">
                <a16:creationId xmlns:a16="http://schemas.microsoft.com/office/drawing/2014/main" xmlns="" id="{C116716C-16FE-116E-AB32-6FEFB9BEF1AF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4" name="Rectangle 3123">
            <a:extLst>
              <a:ext uri="{FF2B5EF4-FFF2-40B4-BE49-F238E27FC236}">
                <a16:creationId xmlns:a16="http://schemas.microsoft.com/office/drawing/2014/main" xmlns="" id="{83B8A6AF-2C90-3D68-E8B0-293F6D2C11EC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5" name="Rectangle 3124">
            <a:extLst>
              <a:ext uri="{FF2B5EF4-FFF2-40B4-BE49-F238E27FC236}">
                <a16:creationId xmlns:a16="http://schemas.microsoft.com/office/drawing/2014/main" xmlns="" id="{FCC788D0-0512-7EA1-10B5-574A4DBFB4DD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6" name="Rectangle 3125">
            <a:extLst>
              <a:ext uri="{FF2B5EF4-FFF2-40B4-BE49-F238E27FC236}">
                <a16:creationId xmlns:a16="http://schemas.microsoft.com/office/drawing/2014/main" xmlns="" id="{88123FE4-16C4-39EC-0AFF-A8A1047F17AA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7" name="Rectangle 3126">
            <a:extLst>
              <a:ext uri="{FF2B5EF4-FFF2-40B4-BE49-F238E27FC236}">
                <a16:creationId xmlns:a16="http://schemas.microsoft.com/office/drawing/2014/main" xmlns="" id="{AC15841C-1404-B1BC-E476-7EA85EDA5CD2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8" name="Rectangle 3127">
            <a:extLst>
              <a:ext uri="{FF2B5EF4-FFF2-40B4-BE49-F238E27FC236}">
                <a16:creationId xmlns:a16="http://schemas.microsoft.com/office/drawing/2014/main" xmlns="" id="{D1D6DA0D-9C48-C164-E72F-9AA4550B1A02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9" name="Rectangle 3128">
            <a:extLst>
              <a:ext uri="{FF2B5EF4-FFF2-40B4-BE49-F238E27FC236}">
                <a16:creationId xmlns:a16="http://schemas.microsoft.com/office/drawing/2014/main" xmlns="" id="{AC461C36-A9D5-875B-B7D5-8597143865FA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0" name="Rectangle 3129">
            <a:extLst>
              <a:ext uri="{FF2B5EF4-FFF2-40B4-BE49-F238E27FC236}">
                <a16:creationId xmlns:a16="http://schemas.microsoft.com/office/drawing/2014/main" xmlns="" id="{23DCDD88-283F-C398-ED27-11063BE859DE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1" name="ZoneTexte 3130">
            <a:extLst>
              <a:ext uri="{FF2B5EF4-FFF2-40B4-BE49-F238E27FC236}">
                <a16:creationId xmlns:a16="http://schemas.microsoft.com/office/drawing/2014/main" xmlns="" id="{13456F3A-0903-8F60-FDFB-771198D82830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3132" name="ZoneTexte 3131">
            <a:extLst>
              <a:ext uri="{FF2B5EF4-FFF2-40B4-BE49-F238E27FC236}">
                <a16:creationId xmlns:a16="http://schemas.microsoft.com/office/drawing/2014/main" xmlns="" id="{731921D5-997E-B97F-62F2-8208A6EFE62E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  <p:pic>
        <p:nvPicPr>
          <p:cNvPr id="3133" name="Image 3132">
            <a:extLst>
              <a:ext uri="{FF2B5EF4-FFF2-40B4-BE49-F238E27FC236}">
                <a16:creationId xmlns:a16="http://schemas.microsoft.com/office/drawing/2014/main" xmlns="" id="{B5A39D45-C125-8C20-3AE4-02574F365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228" y="1419578"/>
            <a:ext cx="2035329" cy="1613725"/>
          </a:xfrm>
          <a:prstGeom prst="rect">
            <a:avLst/>
          </a:prstGeom>
        </p:spPr>
      </p:pic>
      <p:sp>
        <p:nvSpPr>
          <p:cNvPr id="3134" name="ZoneTexte 3133">
            <a:extLst>
              <a:ext uri="{FF2B5EF4-FFF2-40B4-BE49-F238E27FC236}">
                <a16:creationId xmlns:a16="http://schemas.microsoft.com/office/drawing/2014/main" xmlns="" id="{B005F94E-6FFA-29B1-027F-0E94450E66CC}"/>
              </a:ext>
            </a:extLst>
          </p:cNvPr>
          <p:cNvSpPr txBox="1"/>
          <p:nvPr/>
        </p:nvSpPr>
        <p:spPr>
          <a:xfrm>
            <a:off x="5484167" y="2999823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3135" name="Image 3134">
            <a:extLst>
              <a:ext uri="{FF2B5EF4-FFF2-40B4-BE49-F238E27FC236}">
                <a16:creationId xmlns:a16="http://schemas.microsoft.com/office/drawing/2014/main" xmlns="" id="{8768B51D-360E-9C3D-4AD0-35A9FC4A9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058" y="3642679"/>
            <a:ext cx="5199981" cy="2847082"/>
          </a:xfrm>
          <a:prstGeom prst="rect">
            <a:avLst/>
          </a:prstGeom>
        </p:spPr>
      </p:pic>
      <p:sp>
        <p:nvSpPr>
          <p:cNvPr id="3136" name="ZoneTexte 3135">
            <a:extLst>
              <a:ext uri="{FF2B5EF4-FFF2-40B4-BE49-F238E27FC236}">
                <a16:creationId xmlns:a16="http://schemas.microsoft.com/office/drawing/2014/main" xmlns="" id="{C953F955-C18F-E29A-4C76-DA69963F4143}"/>
              </a:ext>
            </a:extLst>
          </p:cNvPr>
          <p:cNvSpPr txBox="1"/>
          <p:nvPr/>
        </p:nvSpPr>
        <p:spPr>
          <a:xfrm>
            <a:off x="829390" y="5856327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latin typeface="ArialUnicodeMS"/>
              </a:rPr>
              <a:t>Matrice de Bayer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102541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398AB48-E3AB-3EE1-CA97-C7B432E95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49BC594-D8ED-8D6C-D781-56E8252B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D7835F1-C47E-D0D9-4C99-F96E7F62667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E795927D-2A45-EC23-F2B8-D3FAB0EF55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1A85FCC-A4F6-163B-1BBC-4D19FC54E05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80C93C7E-7F22-E899-778C-8E52DD8A2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3475592"/>
            <a:ext cx="3094112" cy="327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67135FE6-7A21-45BA-093D-9843332DC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497A057A-9C64-507A-E8D2-99A46804397D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Résolution</a:t>
            </a:r>
            <a:endParaRPr lang="fr-FR" dirty="0">
              <a:latin typeface="+mj-lt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496" y="1501774"/>
            <a:ext cx="4608512" cy="247112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24" y="4265941"/>
            <a:ext cx="5256584" cy="246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31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398AB48-E3AB-3EE1-CA97-C7B432E95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49BC594-D8ED-8D6C-D781-56E8252B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D7835F1-C47E-D0D9-4C99-F96E7F62667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E795927D-2A45-EC23-F2B8-D3FAB0EF55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1A85FCC-A4F6-163B-1BBC-4D19FC54E05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80C93C7E-7F22-E899-778C-8E52DD8A2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3475592"/>
            <a:ext cx="3094112" cy="327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67135FE6-7A21-45BA-093D-9843332DC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497A057A-9C64-507A-E8D2-99A46804397D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Résolution</a:t>
            </a:r>
            <a:endParaRPr lang="fr-FR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169" y="1505087"/>
            <a:ext cx="3972479" cy="319132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21" y="4696407"/>
            <a:ext cx="7497221" cy="19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30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A3405EC-A826-EC6D-55C4-4E5E07916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E0F5709-2192-5660-DE19-0D133898DDEB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AD9166C3-CA35-32A9-D474-6F1A6F6B0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Traitement d’image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018A8D8B-0215-8CF0-4D01-85AF8D9DE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sz="2000" dirty="0"/>
              <a:t>Pré-traitement / Segmentation / Classification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51EC4A98-337F-88F8-43D4-D7C44BD106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DCF7B6F-0795-01C8-9205-560B68EE3584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F6EB4C1-C32C-5C8F-51DE-4361F16DF7E5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AE7E99A-9869-3A9B-334C-964ABAE2EBEA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6D1A35A-167D-8BB2-8E51-39D0F792563C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744736B6-C889-86DA-7344-FCFEAC32C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26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55A430D-5DE8-C5B3-ADFE-969EEA14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6C30805-7626-8D00-9D1E-A6B1B7B8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DF52F3A-F86F-1ED5-8267-82EDF736F18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176A3E8F-B002-56A0-2F1F-1A0B8E451B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8CB2EDA-51E2-466E-A3E1-0ED7D01A815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F760CCF5-BD36-992E-7F4E-5117BB46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61685C15-7EBD-34CD-26CF-CA73EA18C424}"/>
              </a:ext>
            </a:extLst>
          </p:cNvPr>
          <p:cNvSpPr txBox="1"/>
          <p:nvPr/>
        </p:nvSpPr>
        <p:spPr>
          <a:xfrm>
            <a:off x="323088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brute ‘RAW’ / Caméra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Bruitée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Mauvais contraste</a:t>
            </a:r>
          </a:p>
          <a:p>
            <a:pPr marL="285750" indent="-285750">
              <a:buFontTx/>
              <a:buChar char="-"/>
            </a:pPr>
            <a:r>
              <a:rPr lang="fr-FR" dirty="0"/>
              <a:t>Eclairage non uniforme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668D151D-9DFC-5E4F-BEAC-FE9032BAA8F0}"/>
              </a:ext>
            </a:extLst>
          </p:cNvPr>
          <p:cNvSpPr txBox="1"/>
          <p:nvPr/>
        </p:nvSpPr>
        <p:spPr>
          <a:xfrm>
            <a:off x="8631936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souhaitée / Contours bien définis</a:t>
            </a:r>
            <a:endParaRPr lang="fr-FR" b="1" dirty="0"/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/>
              <a:t>Zones homogènes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Transitions nettes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1277343A-1448-38D7-2E14-0AF65D7FC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11" y="1704660"/>
            <a:ext cx="2076740" cy="20672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2BE5B496-B2F7-F63A-8D82-02FA88E2C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606" y="1637975"/>
            <a:ext cx="2114845" cy="213389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7EF5B4F9-C67E-1BA4-0D01-FBBBE79B5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616" y="1704661"/>
            <a:ext cx="2076740" cy="206721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19488A31-B9C9-1361-DC82-249FD720E4A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Objectif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640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9406682-2326-BAF9-ED5E-40C349EE5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D31ACB4-07B5-74D4-EE69-031D4FDA2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6A36A83-74BF-AFB8-BF1D-46C39D7D64A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84640E7C-08D8-95CB-4969-A1C95B352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B0584D9-F03B-8AB7-86E0-C68C164D822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87ED8E26-0FC9-8B46-A1A6-C01EBF549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1799342F-1C27-2E46-07AB-E078221312B0}"/>
              </a:ext>
            </a:extLst>
          </p:cNvPr>
          <p:cNvSpPr txBox="1"/>
          <p:nvPr/>
        </p:nvSpPr>
        <p:spPr>
          <a:xfrm>
            <a:off x="323088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brute ‘RAW’ / Caméra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Bruitée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Mauvais contraste</a:t>
            </a:r>
          </a:p>
          <a:p>
            <a:pPr marL="285750" indent="-285750">
              <a:buFontTx/>
              <a:buChar char="-"/>
            </a:pPr>
            <a:r>
              <a:rPr lang="fr-FR" dirty="0"/>
              <a:t>Eclairage non uniforme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1FBD9F48-91B7-CB17-31D9-E7D0B15BCC2D}"/>
              </a:ext>
            </a:extLst>
          </p:cNvPr>
          <p:cNvSpPr txBox="1"/>
          <p:nvPr/>
        </p:nvSpPr>
        <p:spPr>
          <a:xfrm>
            <a:off x="8631936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souhaitée / Contours bien définis</a:t>
            </a:r>
            <a:endParaRPr lang="fr-FR" b="1" dirty="0"/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/>
              <a:t>Zones homogènes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Transitions nettes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15" name="Image 14" descr="Une image contenant noir et blanc, monochrome, papier&#10;&#10;Le contenu généré par l’IA peut être incorrect.">
            <a:extLst>
              <a:ext uri="{FF2B5EF4-FFF2-40B4-BE49-F238E27FC236}">
                <a16:creationId xmlns:a16="http://schemas.microsoft.com/office/drawing/2014/main" xmlns="" id="{5106BB0B-A3A6-BB73-2E1A-86C017C62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831753"/>
            <a:ext cx="2862487" cy="1916114"/>
          </a:xfrm>
          <a:prstGeom prst="rect">
            <a:avLst/>
          </a:prstGeom>
        </p:spPr>
      </p:pic>
      <p:pic>
        <p:nvPicPr>
          <p:cNvPr id="17" name="Image 16" descr="Une image contenant cercle, Graphique, conception&#10;&#10;Le contenu généré par l’IA peut être incorrect.">
            <a:extLst>
              <a:ext uri="{FF2B5EF4-FFF2-40B4-BE49-F238E27FC236}">
                <a16:creationId xmlns:a16="http://schemas.microsoft.com/office/drawing/2014/main" xmlns="" id="{3144A1E4-3DEA-F203-B578-2D2928054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598" y="1831753"/>
            <a:ext cx="2850804" cy="1916114"/>
          </a:xfrm>
          <a:prstGeom prst="rect">
            <a:avLst/>
          </a:prstGeom>
        </p:spPr>
      </p:pic>
      <p:pic>
        <p:nvPicPr>
          <p:cNvPr id="19" name="Image 18" descr="Une image contenant croquis, cercle, noir et blanc, Graphique&#10;&#10;Le contenu généré par l’IA peut être incorrect.">
            <a:extLst>
              <a:ext uri="{FF2B5EF4-FFF2-40B4-BE49-F238E27FC236}">
                <a16:creationId xmlns:a16="http://schemas.microsoft.com/office/drawing/2014/main" xmlns="" id="{F394682F-3B77-5FC2-45CE-0769723D1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8129" y="1835668"/>
            <a:ext cx="2850915" cy="1912199"/>
          </a:xfrm>
          <a:prstGeom prst="rect">
            <a:avLst/>
          </a:prstGeom>
        </p:spPr>
      </p:pic>
      <p:pic>
        <p:nvPicPr>
          <p:cNvPr id="21" name="Image 20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xmlns="" id="{9ADE955F-EAB7-683F-0313-8A43582F0F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1981" y="4231633"/>
            <a:ext cx="3698539" cy="247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16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B9D29C4-F855-04E0-2B57-28314FB66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736FA54-336E-B91B-06E2-7E432309D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1AD19F3-DF22-75F1-7EE5-E16DDB619BB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15C8C4CD-E1F0-E258-6876-CF946E9BC8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74088B2-8905-E250-88B2-A5040B6DBF0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55397473-F8BE-9042-CC0B-D300D598D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15" name="Image 14" descr="Une image contenant noir et blanc, monochrome, papier&#10;&#10;Le contenu généré par l’IA peut être incorrect.">
            <a:extLst>
              <a:ext uri="{FF2B5EF4-FFF2-40B4-BE49-F238E27FC236}">
                <a16:creationId xmlns:a16="http://schemas.microsoft.com/office/drawing/2014/main" xmlns="" id="{ED8E8FC2-75DA-27A3-FDCA-BE4A34A7A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831753"/>
            <a:ext cx="2862487" cy="1916114"/>
          </a:xfrm>
          <a:prstGeom prst="rect">
            <a:avLst/>
          </a:prstGeom>
        </p:spPr>
      </p:pic>
      <p:pic>
        <p:nvPicPr>
          <p:cNvPr id="21" name="Image 20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xmlns="" id="{719E82BF-5E0B-D92F-B032-0C273D9C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4725144"/>
            <a:ext cx="2862487" cy="1916114"/>
          </a:xfrm>
          <a:prstGeom prst="rect">
            <a:avLst/>
          </a:prstGeom>
        </p:spPr>
      </p:pic>
      <p:pic>
        <p:nvPicPr>
          <p:cNvPr id="10" name="Image 9" descr="Une image contenant art, cercle, noir et blanc, étoile&#10;&#10;Le contenu généré par l’IA peut être incorrect.">
            <a:extLst>
              <a:ext uri="{FF2B5EF4-FFF2-40B4-BE49-F238E27FC236}">
                <a16:creationId xmlns:a16="http://schemas.microsoft.com/office/drawing/2014/main" xmlns="" id="{4B3A6477-0482-C687-B336-03843DC05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688" y="1340768"/>
            <a:ext cx="3816424" cy="2549464"/>
          </a:xfrm>
          <a:prstGeom prst="rect">
            <a:avLst/>
          </a:prstGeom>
        </p:spPr>
      </p:pic>
      <p:pic>
        <p:nvPicPr>
          <p:cNvPr id="12" name="Image 11" descr="Une image contenant cercle, astronomie, art, étoile&#10;&#10;Le contenu généré par l’IA peut être incorrect.">
            <a:extLst>
              <a:ext uri="{FF2B5EF4-FFF2-40B4-BE49-F238E27FC236}">
                <a16:creationId xmlns:a16="http://schemas.microsoft.com/office/drawing/2014/main" xmlns="" id="{BD06199B-3FB9-87D9-63DD-E332AE0A8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688" y="4023573"/>
            <a:ext cx="3816424" cy="2559892"/>
          </a:xfrm>
          <a:prstGeom prst="rect">
            <a:avLst/>
          </a:prstGeom>
        </p:spPr>
      </p:pic>
      <p:pic>
        <p:nvPicPr>
          <p:cNvPr id="14" name="Image 13" descr="Une image contenant vert, Caractère coloré&#10;&#10;Le contenu généré par l’IA peut être incorrect.">
            <a:extLst>
              <a:ext uri="{FF2B5EF4-FFF2-40B4-BE49-F238E27FC236}">
                <a16:creationId xmlns:a16="http://schemas.microsoft.com/office/drawing/2014/main" xmlns="" id="{DAD68C5F-E787-9C4D-66A4-FA59FCC6A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9747" y="4023572"/>
            <a:ext cx="3824229" cy="2559892"/>
          </a:xfrm>
          <a:prstGeom prst="rect">
            <a:avLst/>
          </a:prstGeom>
        </p:spPr>
      </p:pic>
      <p:sp>
        <p:nvSpPr>
          <p:cNvPr id="16" name="Flèche : chevron 15">
            <a:extLst>
              <a:ext uri="{FF2B5EF4-FFF2-40B4-BE49-F238E27FC236}">
                <a16:creationId xmlns:a16="http://schemas.microsoft.com/office/drawing/2014/main" xmlns="" id="{CA8D2383-6331-84BB-22CB-02DFA78B4AE9}"/>
              </a:ext>
            </a:extLst>
          </p:cNvPr>
          <p:cNvSpPr/>
          <p:nvPr/>
        </p:nvSpPr>
        <p:spPr bwMode="auto">
          <a:xfrm>
            <a:off x="3559236" y="2517480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xmlns="" id="{8B33D483-08AB-0DB7-1B78-2745ED9DBABB}"/>
              </a:ext>
            </a:extLst>
          </p:cNvPr>
          <p:cNvSpPr/>
          <p:nvPr/>
        </p:nvSpPr>
        <p:spPr bwMode="auto">
          <a:xfrm>
            <a:off x="7780386" y="5031188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pic>
        <p:nvPicPr>
          <p:cNvPr id="22" name="Graphique 21" descr="Badge croix contour">
            <a:extLst>
              <a:ext uri="{FF2B5EF4-FFF2-40B4-BE49-F238E27FC236}">
                <a16:creationId xmlns:a16="http://schemas.microsoft.com/office/drawing/2014/main" xmlns="" id="{C45C187F-CFD0-D29D-B43B-9A4BAC0CA9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1575612" y="3616044"/>
            <a:ext cx="548376" cy="548376"/>
          </a:xfrm>
          <a:prstGeom prst="rect">
            <a:avLst/>
          </a:prstGeom>
        </p:spPr>
      </p:pic>
      <p:pic>
        <p:nvPicPr>
          <p:cNvPr id="24" name="Graphique 23" descr="Badge Tick1 contour">
            <a:extLst>
              <a:ext uri="{FF2B5EF4-FFF2-40B4-BE49-F238E27FC236}">
                <a16:creationId xmlns:a16="http://schemas.microsoft.com/office/drawing/2014/main" xmlns="" id="{D776C9E3-567F-212E-C7B9-63A4710DF7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78086" y="4365104"/>
            <a:ext cx="466048" cy="466048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xmlns="" id="{71EB2E63-3F64-C7E1-366E-701097ACE11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Mauvais traitement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8825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BFDD3D-CBE4-E017-97D3-CF4E7193E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D62BF5D-9EB2-9BB9-E85B-E3F7E121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8DCFD2F-12A4-CBFB-7763-D8AAA58E423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9AB30AC6-B5A9-CA77-59D1-E1A9AC25D6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19733F5-2ED7-B404-3B32-11A461ED357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FE58FCD9-0D9A-073C-099F-56544E82E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CF9304CD-028B-2A49-1670-ADBE51AF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68" y="1483518"/>
            <a:ext cx="10272464" cy="509994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2F348E32-EDB7-BCD2-8EE4-E00D5901BE1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Exemple industriel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70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6CB7085-4443-185B-56AB-4032C37FC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1BBEE58-2962-E5CD-2B7C-B8CD6A66D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11AF7A8-63AF-4A53-77E5-7BCBB3C6F92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F6878A0D-4D77-2590-A954-9A4241A176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F84D094-697B-15E6-D805-1AB3119F8557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2A0BAD72-959C-46C7-730B-908656F89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7" name="Flèche : pentagone 6">
            <a:extLst>
              <a:ext uri="{FF2B5EF4-FFF2-40B4-BE49-F238E27FC236}">
                <a16:creationId xmlns:a16="http://schemas.microsoft.com/office/drawing/2014/main" xmlns="" id="{A07A5E6C-09A8-EDCA-EADB-4CAC802BAD0E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xmlns="" id="{D1BA2109-14C1-26CE-B9E4-2189B0403179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Pré-Traitement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xmlns="" id="{76ADAC1C-978D-0055-1577-36FDB007AD7F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xmlns="" id="{EFB87962-EC5B-6A2F-99DB-A9C95A3D355C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d’informations</a:t>
            </a: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xmlns="" id="{C055D938-D7D9-8045-C20E-14E70AB14902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17" name="Flèche : chevron 16">
            <a:extLst>
              <a:ext uri="{FF2B5EF4-FFF2-40B4-BE49-F238E27FC236}">
                <a16:creationId xmlns:a16="http://schemas.microsoft.com/office/drawing/2014/main" xmlns="" id="{4B4D6D0D-4F28-2E22-8ABD-F4816F8C15BF}"/>
              </a:ext>
            </a:extLst>
          </p:cNvPr>
          <p:cNvSpPr/>
          <p:nvPr/>
        </p:nvSpPr>
        <p:spPr>
          <a:xfrm rot="5400000">
            <a:off x="1532530" y="5158679"/>
            <a:ext cx="627771" cy="2067486"/>
          </a:xfrm>
          <a:prstGeom prst="chevron">
            <a:avLst>
              <a:gd name="adj" fmla="val 29193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Décision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34E6BD4B-078F-AD68-616F-C97D5128220A}"/>
              </a:ext>
            </a:extLst>
          </p:cNvPr>
          <p:cNvSpPr/>
          <p:nvPr/>
        </p:nvSpPr>
        <p:spPr>
          <a:xfrm>
            <a:off x="3144078" y="2117583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Filtrage / Réduction bruit</a:t>
            </a:r>
          </a:p>
          <a:p>
            <a:pPr algn="ctr"/>
            <a:r>
              <a:rPr lang="fr-FR" sz="1600" dirty="0"/>
              <a:t>Amélioration contraste</a:t>
            </a:r>
          </a:p>
          <a:p>
            <a:pPr algn="ctr"/>
            <a:r>
              <a:rPr lang="fr-FR" sz="1600" dirty="0"/>
              <a:t>Normalisation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977D72D-F0D2-7BE5-7535-3DF8961F9897}"/>
              </a:ext>
            </a:extLst>
          </p:cNvPr>
          <p:cNvSpPr/>
          <p:nvPr/>
        </p:nvSpPr>
        <p:spPr>
          <a:xfrm>
            <a:off x="3144078" y="3045714"/>
            <a:ext cx="3780693" cy="8014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Seuillage</a:t>
            </a:r>
          </a:p>
          <a:p>
            <a:pPr algn="ctr"/>
            <a:r>
              <a:rPr lang="fr-FR" sz="1600" dirty="0"/>
              <a:t>Détection de contours</a:t>
            </a:r>
          </a:p>
          <a:p>
            <a:pPr algn="ctr"/>
            <a:r>
              <a:rPr lang="fr-FR" sz="1600" dirty="0"/>
              <a:t>Sélection de régions d’intérêt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DA8EB5E-A9A5-6807-5DE7-566A22F9EF80}"/>
              </a:ext>
            </a:extLst>
          </p:cNvPr>
          <p:cNvSpPr/>
          <p:nvPr/>
        </p:nvSpPr>
        <p:spPr>
          <a:xfrm>
            <a:off x="3144078" y="3998060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Formes géométriques</a:t>
            </a:r>
          </a:p>
          <a:p>
            <a:pPr algn="ctr"/>
            <a:r>
              <a:rPr lang="fr-FR" sz="1600" dirty="0"/>
              <a:t>Analyse de textures</a:t>
            </a:r>
          </a:p>
          <a:p>
            <a:pPr algn="ctr"/>
            <a:r>
              <a:rPr lang="fr-FR" dirty="0"/>
              <a:t>Zones uniformes</a:t>
            </a:r>
            <a:endParaRPr lang="fr-FR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F857B47-1641-F8D4-08FE-F2828FA89D3B}"/>
              </a:ext>
            </a:extLst>
          </p:cNvPr>
          <p:cNvSpPr/>
          <p:nvPr/>
        </p:nvSpPr>
        <p:spPr>
          <a:xfrm>
            <a:off x="3144077" y="4926191"/>
            <a:ext cx="3780693" cy="8014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Détection d’objets</a:t>
            </a:r>
          </a:p>
          <a:p>
            <a:pPr algn="ctr"/>
            <a:r>
              <a:rPr lang="fr-FR" sz="1600" dirty="0"/>
              <a:t>Reconnaissance</a:t>
            </a:r>
          </a:p>
          <a:p>
            <a:pPr algn="ctr"/>
            <a:r>
              <a:rPr lang="fr-FR" sz="1600" dirty="0"/>
              <a:t>Classification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627D525C-0B92-4FD5-1CED-AD45E981E255}"/>
              </a:ext>
            </a:extLst>
          </p:cNvPr>
          <p:cNvSpPr txBox="1"/>
          <p:nvPr/>
        </p:nvSpPr>
        <p:spPr>
          <a:xfrm>
            <a:off x="3144077" y="5948668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Tolérances, pièce valide/non valide, retour en temps réel…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xmlns="" id="{D1235A74-6491-6687-84EE-DA0D23D9E04C}"/>
              </a:ext>
            </a:extLst>
          </p:cNvPr>
          <p:cNvSpPr txBox="1"/>
          <p:nvPr/>
        </p:nvSpPr>
        <p:spPr>
          <a:xfrm>
            <a:off x="3144077" y="1626644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Eclairage, caméra…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xmlns="" id="{46FD720C-A65D-AC8B-D83B-3365DC6BA7F0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Objectif</a:t>
            </a:r>
            <a:endParaRPr lang="fr-FR" dirty="0"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C7F40ED9-EE5A-396D-F48D-BD63816E9408}"/>
              </a:ext>
            </a:extLst>
          </p:cNvPr>
          <p:cNvSpPr txBox="1"/>
          <p:nvPr/>
        </p:nvSpPr>
        <p:spPr>
          <a:xfrm>
            <a:off x="7188689" y="2195149"/>
            <a:ext cx="4791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Améliorer la clarté de l’image / réduire les informations indésirables</a:t>
            </a:r>
          </a:p>
          <a:p>
            <a:r>
              <a:rPr lang="fr-FR" sz="1200" dirty="0"/>
              <a:t>Faire ressortir les caractéristiques d’intérêt</a:t>
            </a:r>
          </a:p>
          <a:p>
            <a:r>
              <a:rPr lang="fr-FR" sz="1200" dirty="0"/>
              <a:t>Standardiser l’échelle ou l’intensité de l’image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D408A2C0-7A86-F3A7-8338-1F7F2A3500B5}"/>
              </a:ext>
            </a:extLst>
          </p:cNvPr>
          <p:cNvSpPr txBox="1"/>
          <p:nvPr/>
        </p:nvSpPr>
        <p:spPr>
          <a:xfrm>
            <a:off x="7188690" y="3030051"/>
            <a:ext cx="46027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Isoler les objets de la région d’intérêt (ROI)</a:t>
            </a:r>
          </a:p>
          <a:p>
            <a:r>
              <a:rPr lang="fr-FR" sz="1200" dirty="0"/>
              <a:t>Séparer les objets de l’arrière-plan</a:t>
            </a:r>
          </a:p>
          <a:p>
            <a:r>
              <a:rPr lang="fr-FR" sz="1200" dirty="0"/>
              <a:t>Identifier les limites et les contours</a:t>
            </a:r>
          </a:p>
          <a:p>
            <a:r>
              <a:rPr lang="fr-FR" sz="1200" dirty="0"/>
              <a:t>Se concentrer uniquement sur les parties pertinentes de l’image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6690E65E-1102-7D44-B908-D8F4EC66226D}"/>
              </a:ext>
            </a:extLst>
          </p:cNvPr>
          <p:cNvSpPr txBox="1"/>
          <p:nvPr/>
        </p:nvSpPr>
        <p:spPr>
          <a:xfrm>
            <a:off x="7188690" y="4161972"/>
            <a:ext cx="4602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Extraire des données (taille, forme, position…)</a:t>
            </a:r>
          </a:p>
          <a:p>
            <a:r>
              <a:rPr lang="fr-FR" sz="1200" dirty="0"/>
              <a:t>Reconnaitre des formes, des symboles ou des points d’intérêt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F8D14ADA-3E3D-C04A-FCEE-E21273FE2086}"/>
              </a:ext>
            </a:extLst>
          </p:cNvPr>
          <p:cNvSpPr txBox="1"/>
          <p:nvPr/>
        </p:nvSpPr>
        <p:spPr>
          <a:xfrm>
            <a:off x="7188690" y="5009654"/>
            <a:ext cx="46027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Identifier et nommer des objets</a:t>
            </a:r>
          </a:p>
          <a:p>
            <a:r>
              <a:rPr lang="fr-FR" sz="1200" dirty="0"/>
              <a:t>Vérifier si les données mesurées sont en accord avec un cahier des charges</a:t>
            </a:r>
          </a:p>
          <a:p>
            <a:r>
              <a:rPr lang="fr-FR" sz="1200" dirty="0"/>
              <a:t>Catégoriser des objets dans des groupes spécifiques</a:t>
            </a:r>
          </a:p>
        </p:txBody>
      </p:sp>
    </p:spTree>
    <p:extLst>
      <p:ext uri="{BB962C8B-B14F-4D97-AF65-F5344CB8AC3E}">
        <p14:creationId xmlns:p14="http://schemas.microsoft.com/office/powerpoint/2010/main" val="397562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B3E7855-046E-A7AB-A24A-8D47252E0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9352FBF-F0AE-593F-E423-53F494CE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CE1F953-94F5-41BC-3638-B73F0BE3176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59D784F6-075E-D745-C62A-7126000A7C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8667A55-651C-08AD-EEF2-E3A1DB28EC13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6F1F8A35-4383-5094-A22D-A6795BA30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64" y="2505020"/>
            <a:ext cx="4159035" cy="33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C79DE259-91BE-7ECE-2ADB-C3448B0D48A7}"/>
              </a:ext>
            </a:extLst>
          </p:cNvPr>
          <p:cNvSpPr txBox="1"/>
          <p:nvPr/>
        </p:nvSpPr>
        <p:spPr>
          <a:xfrm>
            <a:off x="5937105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86083E8-C2E9-2ADC-572A-6F86FD2E3F49}"/>
              </a:ext>
            </a:extLst>
          </p:cNvPr>
          <p:cNvSpPr/>
          <p:nvPr/>
        </p:nvSpPr>
        <p:spPr>
          <a:xfrm>
            <a:off x="5013411" y="3204267"/>
            <a:ext cx="3818893" cy="3970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30AB55A-25D1-FD05-FDC1-B8006825C8E8}"/>
              </a:ext>
            </a:extLst>
          </p:cNvPr>
          <p:cNvSpPr/>
          <p:nvPr/>
        </p:nvSpPr>
        <p:spPr>
          <a:xfrm>
            <a:off x="5709795" y="4247768"/>
            <a:ext cx="1182052" cy="709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Camera</a:t>
            </a:r>
          </a:p>
        </p:txBody>
      </p:sp>
      <p:sp>
        <p:nvSpPr>
          <p:cNvPr id="13" name="Organigramme : Opération manuelle 12">
            <a:extLst>
              <a:ext uri="{FF2B5EF4-FFF2-40B4-BE49-F238E27FC236}">
                <a16:creationId xmlns:a16="http://schemas.microsoft.com/office/drawing/2014/main" xmlns="" id="{311A7077-9723-D9AF-55B9-2A3CF3185CEB}"/>
              </a:ext>
            </a:extLst>
          </p:cNvPr>
          <p:cNvSpPr/>
          <p:nvPr/>
        </p:nvSpPr>
        <p:spPr>
          <a:xfrm>
            <a:off x="5523736" y="3764051"/>
            <a:ext cx="1528675" cy="397042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Optique</a:t>
            </a:r>
          </a:p>
        </p:txBody>
      </p:sp>
      <p:sp>
        <p:nvSpPr>
          <p:cNvPr id="14" name="Organigramme : Délai 13">
            <a:extLst>
              <a:ext uri="{FF2B5EF4-FFF2-40B4-BE49-F238E27FC236}">
                <a16:creationId xmlns:a16="http://schemas.microsoft.com/office/drawing/2014/main" xmlns="" id="{698DFA39-C5D3-8933-A79D-AA007616DAC7}"/>
              </a:ext>
            </a:extLst>
          </p:cNvPr>
          <p:cNvSpPr/>
          <p:nvPr/>
        </p:nvSpPr>
        <p:spPr>
          <a:xfrm rot="19836397">
            <a:off x="7407560" y="2284680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C889AF8-E8A5-7872-38FA-62856C2B3A88}"/>
              </a:ext>
            </a:extLst>
          </p:cNvPr>
          <p:cNvSpPr/>
          <p:nvPr/>
        </p:nvSpPr>
        <p:spPr>
          <a:xfrm>
            <a:off x="6313526" y="3268291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rganigramme : Délai 15">
            <a:extLst>
              <a:ext uri="{FF2B5EF4-FFF2-40B4-BE49-F238E27FC236}">
                <a16:creationId xmlns:a16="http://schemas.microsoft.com/office/drawing/2014/main" xmlns="" id="{B1295D91-F33B-090D-B91D-037A3EBBDA91}"/>
              </a:ext>
            </a:extLst>
          </p:cNvPr>
          <p:cNvSpPr/>
          <p:nvPr/>
        </p:nvSpPr>
        <p:spPr>
          <a:xfrm rot="1855923">
            <a:off x="7455364" y="3750256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82AA0D41-2FF9-DED4-7ADD-14E08340AAF0}"/>
              </a:ext>
            </a:extLst>
          </p:cNvPr>
          <p:cNvSpPr txBox="1"/>
          <p:nvPr/>
        </p:nvSpPr>
        <p:spPr>
          <a:xfrm>
            <a:off x="7180790" y="1909599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Eclairage</a:t>
            </a:r>
            <a:endParaRPr lang="fr-FR" sz="12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xmlns="" id="{EE5DF8E3-FD62-A820-E45F-A0C6B1D28BD5}"/>
              </a:ext>
            </a:extLst>
          </p:cNvPr>
          <p:cNvCxnSpPr>
            <a:cxnSpLocks/>
          </p:cNvCxnSpPr>
          <p:nvPr/>
        </p:nvCxnSpPr>
        <p:spPr>
          <a:xfrm flipH="1">
            <a:off x="6921340" y="2634981"/>
            <a:ext cx="716623" cy="3954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xmlns="" id="{C99A0389-4DE4-1B55-2182-62D9B905877F}"/>
              </a:ext>
            </a:extLst>
          </p:cNvPr>
          <p:cNvCxnSpPr>
            <a:cxnSpLocks/>
          </p:cNvCxnSpPr>
          <p:nvPr/>
        </p:nvCxnSpPr>
        <p:spPr>
          <a:xfrm flipH="1" flipV="1">
            <a:off x="7052411" y="3657312"/>
            <a:ext cx="659077" cy="39243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B33CFD3-25F9-3E88-B6E9-18858829C40F}"/>
              </a:ext>
            </a:extLst>
          </p:cNvPr>
          <p:cNvSpPr/>
          <p:nvPr/>
        </p:nvSpPr>
        <p:spPr>
          <a:xfrm rot="16200000">
            <a:off x="4777944" y="4020509"/>
            <a:ext cx="908646" cy="288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Capteur</a:t>
            </a:r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xmlns="" id="{A3BC93EA-2AD2-4D68-8D22-FC093A64FFB2}"/>
              </a:ext>
            </a:extLst>
          </p:cNvPr>
          <p:cNvSpPr/>
          <p:nvPr/>
        </p:nvSpPr>
        <p:spPr>
          <a:xfrm>
            <a:off x="5709795" y="5008627"/>
            <a:ext cx="2063995" cy="39243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Unité de traitement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CE3747DB-6AE4-3468-8A5E-80C1E23BE473}"/>
              </a:ext>
            </a:extLst>
          </p:cNvPr>
          <p:cNvSpPr/>
          <p:nvPr/>
        </p:nvSpPr>
        <p:spPr>
          <a:xfrm>
            <a:off x="8183885" y="3268290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arré corné 25">
            <a:extLst>
              <a:ext uri="{FF2B5EF4-FFF2-40B4-BE49-F238E27FC236}">
                <a16:creationId xmlns:a16="http://schemas.microsoft.com/office/drawing/2014/main" xmlns="" id="{FE9F794A-1973-56C7-A575-C385AD260D8B}"/>
              </a:ext>
            </a:extLst>
          </p:cNvPr>
          <p:cNvSpPr/>
          <p:nvPr/>
        </p:nvSpPr>
        <p:spPr>
          <a:xfrm>
            <a:off x="7970154" y="4753066"/>
            <a:ext cx="1179784" cy="908646"/>
          </a:xfrm>
          <a:prstGeom prst="foldedCorner">
            <a:avLst>
              <a:gd name="adj" fmla="val 29948"/>
            </a:avLst>
          </a:prstGeom>
          <a:solidFill>
            <a:srgbClr val="6AB5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</a:t>
            </a:r>
          </a:p>
        </p:txBody>
      </p:sp>
      <p:sp>
        <p:nvSpPr>
          <p:cNvPr id="23" name="Demi-cadre 22">
            <a:extLst>
              <a:ext uri="{FF2B5EF4-FFF2-40B4-BE49-F238E27FC236}">
                <a16:creationId xmlns:a16="http://schemas.microsoft.com/office/drawing/2014/main" xmlns="" id="{5ED85231-9E41-7E60-9C9E-CF1ED3DB8A94}"/>
              </a:ext>
            </a:extLst>
          </p:cNvPr>
          <p:cNvSpPr/>
          <p:nvPr/>
        </p:nvSpPr>
        <p:spPr>
          <a:xfrm rot="8197154">
            <a:off x="5125056" y="3274638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Demi-cadre 23">
            <a:extLst>
              <a:ext uri="{FF2B5EF4-FFF2-40B4-BE49-F238E27FC236}">
                <a16:creationId xmlns:a16="http://schemas.microsoft.com/office/drawing/2014/main" xmlns="" id="{8E16FFED-63A4-CC57-B627-38F8C5E24161}"/>
              </a:ext>
            </a:extLst>
          </p:cNvPr>
          <p:cNvSpPr/>
          <p:nvPr/>
        </p:nvSpPr>
        <p:spPr>
          <a:xfrm rot="8197154">
            <a:off x="5575856" y="3274638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xmlns="" id="{1815C307-38E7-87F6-BFA9-4D7FBA11B63E}"/>
              </a:ext>
            </a:extLst>
          </p:cNvPr>
          <p:cNvSpPr txBox="1"/>
          <p:nvPr/>
        </p:nvSpPr>
        <p:spPr>
          <a:xfrm>
            <a:off x="8736758" y="4004141"/>
            <a:ext cx="3167462" cy="400110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000" b="1" dirty="0"/>
              <a:t>Prendre une décision</a:t>
            </a:r>
          </a:p>
        </p:txBody>
      </p:sp>
      <p:sp>
        <p:nvSpPr>
          <p:cNvPr id="28" name="Triangle isocèle 27">
            <a:extLst>
              <a:ext uri="{FF2B5EF4-FFF2-40B4-BE49-F238E27FC236}">
                <a16:creationId xmlns:a16="http://schemas.microsoft.com/office/drawing/2014/main" xmlns="" id="{D701C14D-49D8-6E50-AE9E-2B8B670E0C8C}"/>
              </a:ext>
            </a:extLst>
          </p:cNvPr>
          <p:cNvSpPr/>
          <p:nvPr/>
        </p:nvSpPr>
        <p:spPr bwMode="auto">
          <a:xfrm rot="5400000">
            <a:off x="9627498" y="4800324"/>
            <a:ext cx="400110" cy="262306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xmlns="" id="{2B10E0D7-9F84-B078-AB3E-152912943880}"/>
              </a:ext>
            </a:extLst>
          </p:cNvPr>
          <p:cNvSpPr txBox="1"/>
          <p:nvPr/>
        </p:nvSpPr>
        <p:spPr>
          <a:xfrm>
            <a:off x="10109392" y="4754551"/>
            <a:ext cx="176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+mj-lt"/>
              </a:rPr>
              <a:t>Être humain</a:t>
            </a:r>
          </a:p>
        </p:txBody>
      </p:sp>
      <p:sp>
        <p:nvSpPr>
          <p:cNvPr id="30" name="Triangle isocèle 29">
            <a:extLst>
              <a:ext uri="{FF2B5EF4-FFF2-40B4-BE49-F238E27FC236}">
                <a16:creationId xmlns:a16="http://schemas.microsoft.com/office/drawing/2014/main" xmlns="" id="{17021060-1DE8-E38F-FF8C-75580B940E49}"/>
              </a:ext>
            </a:extLst>
          </p:cNvPr>
          <p:cNvSpPr/>
          <p:nvPr/>
        </p:nvSpPr>
        <p:spPr bwMode="auto">
          <a:xfrm rot="5400000">
            <a:off x="9627498" y="5383917"/>
            <a:ext cx="400110" cy="262306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xmlns="" id="{61E7B4F1-CF10-9BA2-9C9F-0D40EC5F95D8}"/>
              </a:ext>
            </a:extLst>
          </p:cNvPr>
          <p:cNvSpPr txBox="1"/>
          <p:nvPr/>
        </p:nvSpPr>
        <p:spPr>
          <a:xfrm>
            <a:off x="10109392" y="5338144"/>
            <a:ext cx="176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+mj-lt"/>
              </a:rPr>
              <a:t>Système</a:t>
            </a:r>
          </a:p>
        </p:txBody>
      </p:sp>
      <p:pic>
        <p:nvPicPr>
          <p:cNvPr id="32" name="Image 31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7C8BCD3B-CD1C-B09F-54D7-C0622BB9D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xmlns="" id="{806BC73D-A123-F9ED-542B-120DAD352F4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Eléments constitutifs</a:t>
            </a:r>
          </a:p>
        </p:txBody>
      </p:sp>
    </p:spTree>
    <p:extLst>
      <p:ext uri="{BB962C8B-B14F-4D97-AF65-F5344CB8AC3E}">
        <p14:creationId xmlns:p14="http://schemas.microsoft.com/office/powerpoint/2010/main" val="2572740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10045FD-D309-1B44-A8FF-493E81606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9B6068E-0D0D-8C5B-FF03-4F4D7BB4F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C207134-1B65-4224-55BC-C5CD46EBF70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7375FD49-C6E9-89AD-02E6-0AEB56FEFE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DB8FD18-7784-FE2F-7B11-C195B1DCEAB3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B0DB0A3E-E49B-C9D9-11D0-A1F6CCCBB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7DF89AAE-917E-2570-AA6E-C8403187A79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Images numériques</a:t>
            </a:r>
            <a:endParaRPr lang="fr-FR" dirty="0">
              <a:latin typeface="+mj-lt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931E256E-6D69-4F4D-CDFB-572B1746559F}"/>
              </a:ext>
            </a:extLst>
          </p:cNvPr>
          <p:cNvSpPr txBox="1"/>
          <p:nvPr/>
        </p:nvSpPr>
        <p:spPr>
          <a:xfrm>
            <a:off x="432218" y="1866310"/>
            <a:ext cx="4602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Image continue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xmlns="" id="{5787C4C5-E526-E27F-F9D6-1F1393398E8D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Image numérique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51FC9186-C15C-A296-4F3B-00D0555A316D}"/>
              </a:ext>
            </a:extLst>
          </p:cNvPr>
          <p:cNvSpPr txBox="1"/>
          <p:nvPr/>
        </p:nvSpPr>
        <p:spPr>
          <a:xfrm>
            <a:off x="7735177" y="2321996"/>
            <a:ext cx="32160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 err="1"/>
              <a:t>Représentation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b="1" dirty="0"/>
              <a:t>image sous </a:t>
            </a:r>
            <a:r>
              <a:rPr lang="en-US" b="1" dirty="0" err="1"/>
              <a:t>forme</a:t>
            </a:r>
            <a:r>
              <a:rPr lang="en-US" b="1" dirty="0"/>
              <a:t> numérique</a:t>
            </a:r>
            <a:endParaRPr lang="en-US" dirty="0"/>
          </a:p>
          <a:p>
            <a:pPr marR="0" algn="just"/>
            <a:endParaRPr lang="en-US" dirty="0"/>
          </a:p>
          <a:p>
            <a:pPr marR="0" algn="just"/>
            <a:endParaRPr lang="en-US" dirty="0"/>
          </a:p>
          <a:p>
            <a:pPr marR="0" algn="just"/>
            <a:r>
              <a:rPr lang="en-US" i="1" dirty="0"/>
              <a:t>Pour </a:t>
            </a:r>
            <a:r>
              <a:rPr lang="en-US" i="1" dirty="0" err="1"/>
              <a:t>être</a:t>
            </a:r>
            <a:r>
              <a:rPr lang="en-US" i="1" dirty="0"/>
              <a:t> </a:t>
            </a:r>
            <a:r>
              <a:rPr lang="en-US" b="1" i="1" dirty="0" err="1"/>
              <a:t>sauvegardée</a:t>
            </a:r>
            <a:r>
              <a:rPr lang="en-US" i="1" dirty="0"/>
              <a:t>, </a:t>
            </a:r>
            <a:r>
              <a:rPr lang="en-US" b="1" i="1" dirty="0" err="1"/>
              <a:t>traitée</a:t>
            </a:r>
            <a:r>
              <a:rPr lang="en-US" i="1" dirty="0"/>
              <a:t> et </a:t>
            </a:r>
            <a:r>
              <a:rPr lang="en-US" b="1" i="1" dirty="0" err="1"/>
              <a:t>affichée</a:t>
            </a:r>
            <a:r>
              <a:rPr lang="en-US" i="1" dirty="0"/>
              <a:t> par des </a:t>
            </a:r>
            <a:r>
              <a:rPr lang="en-US" i="1" dirty="0" err="1"/>
              <a:t>ordinateurs</a:t>
            </a:r>
            <a:r>
              <a:rPr lang="en-US" i="1" dirty="0"/>
              <a:t> </a:t>
            </a:r>
            <a:r>
              <a:rPr lang="en-US" i="1" dirty="0" err="1"/>
              <a:t>ou</a:t>
            </a:r>
            <a:r>
              <a:rPr lang="en-US" i="1" dirty="0"/>
              <a:t> des systems </a:t>
            </a:r>
            <a:r>
              <a:rPr lang="en-US" i="1" dirty="0" err="1"/>
              <a:t>numériques</a:t>
            </a:r>
            <a:r>
              <a:rPr lang="en-US" i="1" dirty="0"/>
              <a:t>.</a:t>
            </a:r>
            <a:endParaRPr lang="fr-FR" sz="1600" b="1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A6DE3917-97F2-DA3E-732B-3BDD6E083812}"/>
              </a:ext>
            </a:extLst>
          </p:cNvPr>
          <p:cNvSpPr txBox="1"/>
          <p:nvPr/>
        </p:nvSpPr>
        <p:spPr>
          <a:xfrm>
            <a:off x="432218" y="4077072"/>
            <a:ext cx="6651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Image numérique : projection sur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matrice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image continue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16D15FAA-D6AA-6AB3-70E8-EF0577E93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65" y="2369440"/>
            <a:ext cx="1656184" cy="1402885"/>
          </a:xfrm>
          <a:prstGeom prst="rect">
            <a:avLst/>
          </a:prstGeom>
        </p:spPr>
      </p:pic>
      <p:pic>
        <p:nvPicPr>
          <p:cNvPr id="18" name="Image 17" descr="Une image contenant vert, Rectangle, carré, capture d’écran&#10;&#10;Le contenu généré par l’IA peut être incorrect.">
            <a:extLst>
              <a:ext uri="{FF2B5EF4-FFF2-40B4-BE49-F238E27FC236}">
                <a16:creationId xmlns:a16="http://schemas.microsoft.com/office/drawing/2014/main" xmlns="" id="{E8C389EA-B26F-1188-AA3D-8669E1227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4685832"/>
            <a:ext cx="1656184" cy="1402885"/>
          </a:xfrm>
          <a:prstGeom prst="rect">
            <a:avLst/>
          </a:prstGeom>
        </p:spPr>
      </p:pic>
      <p:pic>
        <p:nvPicPr>
          <p:cNvPr id="19" name="Image 18" descr="Une image contenant pixel, vert, carré, Rectangle&#10;&#10;Le contenu généré par l’IA peut être incorrect.">
            <a:extLst>
              <a:ext uri="{FF2B5EF4-FFF2-40B4-BE49-F238E27FC236}">
                <a16:creationId xmlns:a16="http://schemas.microsoft.com/office/drawing/2014/main" xmlns="" id="{18E2332C-F8AE-298D-E695-90C896A146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297" y="4685832"/>
            <a:ext cx="1656184" cy="1402885"/>
          </a:xfrm>
          <a:prstGeom prst="rect">
            <a:avLst/>
          </a:prstGeom>
        </p:spPr>
      </p:pic>
      <p:pic>
        <p:nvPicPr>
          <p:cNvPr id="20" name="Image 19" descr="Une image contenant Rectangle, pixel&#10;&#10;Le contenu généré par l’IA peut être incorrect.">
            <a:extLst>
              <a:ext uri="{FF2B5EF4-FFF2-40B4-BE49-F238E27FC236}">
                <a16:creationId xmlns:a16="http://schemas.microsoft.com/office/drawing/2014/main" xmlns="" id="{71510476-BC28-54BB-99E4-4E5616C444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838" y="4685831"/>
            <a:ext cx="1656184" cy="1402885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xmlns="" id="{C13CDA33-D7A6-CD41-7D4E-0ABCE351D0E5}"/>
              </a:ext>
            </a:extLst>
          </p:cNvPr>
          <p:cNvCxnSpPr>
            <a:cxnSpLocks/>
          </p:cNvCxnSpPr>
          <p:nvPr/>
        </p:nvCxnSpPr>
        <p:spPr bwMode="auto">
          <a:xfrm>
            <a:off x="983432" y="5038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xmlns="" id="{D01FE6F0-8E85-11EA-B297-E77625CB519C}"/>
              </a:ext>
            </a:extLst>
          </p:cNvPr>
          <p:cNvCxnSpPr>
            <a:cxnSpLocks/>
          </p:cNvCxnSpPr>
          <p:nvPr/>
        </p:nvCxnSpPr>
        <p:spPr bwMode="auto">
          <a:xfrm>
            <a:off x="982223" y="5218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xmlns="" id="{480AC3A8-8D0E-68A3-C1CE-88A0449A771F}"/>
              </a:ext>
            </a:extLst>
          </p:cNvPr>
          <p:cNvCxnSpPr>
            <a:cxnSpLocks/>
          </p:cNvCxnSpPr>
          <p:nvPr/>
        </p:nvCxnSpPr>
        <p:spPr bwMode="auto">
          <a:xfrm>
            <a:off x="982223" y="538727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xmlns="" id="{A6E42FFD-85C6-DA0A-9C0E-7EBD1C4BBBA9}"/>
              </a:ext>
            </a:extLst>
          </p:cNvPr>
          <p:cNvCxnSpPr>
            <a:cxnSpLocks/>
          </p:cNvCxnSpPr>
          <p:nvPr/>
        </p:nvCxnSpPr>
        <p:spPr bwMode="auto">
          <a:xfrm>
            <a:off x="983432" y="5560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xmlns="" id="{C80EA1BB-AE00-3C4F-0EE1-35E061F2895D}"/>
              </a:ext>
            </a:extLst>
          </p:cNvPr>
          <p:cNvCxnSpPr>
            <a:cxnSpLocks/>
          </p:cNvCxnSpPr>
          <p:nvPr/>
        </p:nvCxnSpPr>
        <p:spPr bwMode="auto">
          <a:xfrm>
            <a:off x="982223" y="5740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xmlns="" id="{702F266B-4E16-1153-8A30-618D3409A407}"/>
              </a:ext>
            </a:extLst>
          </p:cNvPr>
          <p:cNvCxnSpPr>
            <a:cxnSpLocks/>
          </p:cNvCxnSpPr>
          <p:nvPr/>
        </p:nvCxnSpPr>
        <p:spPr bwMode="auto">
          <a:xfrm>
            <a:off x="982223" y="5920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xmlns="" id="{B1D75C21-8136-E797-1372-C91ECFA3D69C}"/>
              </a:ext>
            </a:extLst>
          </p:cNvPr>
          <p:cNvCxnSpPr>
            <a:cxnSpLocks/>
          </p:cNvCxnSpPr>
          <p:nvPr/>
        </p:nvCxnSpPr>
        <p:spPr bwMode="auto">
          <a:xfrm>
            <a:off x="972000" y="4876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xmlns="" id="{4F8D7556-F200-D2C4-9C91-5C2E90B5D1AC}"/>
              </a:ext>
            </a:extLst>
          </p:cNvPr>
          <p:cNvCxnSpPr>
            <a:cxnSpLocks/>
          </p:cNvCxnSpPr>
          <p:nvPr/>
        </p:nvCxnSpPr>
        <p:spPr bwMode="auto">
          <a:xfrm flipV="1">
            <a:off x="1271464" y="458112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xmlns="" id="{084D707B-F533-F294-8FC5-F5F2DF38FEC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7488" y="458112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xmlns="" id="{4FAAD987-F6A0-56AF-CC48-90230A9E7F96}"/>
              </a:ext>
            </a:extLst>
          </p:cNvPr>
          <p:cNvCxnSpPr>
            <a:cxnSpLocks/>
          </p:cNvCxnSpPr>
          <p:nvPr/>
        </p:nvCxnSpPr>
        <p:spPr bwMode="auto">
          <a:xfrm flipV="1">
            <a:off x="1692000" y="458112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xmlns="" id="{37018FFE-6621-27C6-35F1-D7AE84E91EB8}"/>
              </a:ext>
            </a:extLst>
          </p:cNvPr>
          <p:cNvCxnSpPr>
            <a:cxnSpLocks/>
          </p:cNvCxnSpPr>
          <p:nvPr/>
        </p:nvCxnSpPr>
        <p:spPr bwMode="auto">
          <a:xfrm flipV="1">
            <a:off x="1890000" y="4584514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xmlns="" id="{99EA1397-E6E0-50BC-092F-8CF0C54D054B}"/>
              </a:ext>
            </a:extLst>
          </p:cNvPr>
          <p:cNvCxnSpPr>
            <a:cxnSpLocks/>
          </p:cNvCxnSpPr>
          <p:nvPr/>
        </p:nvCxnSpPr>
        <p:spPr bwMode="auto">
          <a:xfrm flipV="1">
            <a:off x="2106000" y="4581128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xmlns="" id="{74A5E68D-CB27-5C40-003D-3D213D137278}"/>
              </a:ext>
            </a:extLst>
          </p:cNvPr>
          <p:cNvCxnSpPr>
            <a:cxnSpLocks/>
          </p:cNvCxnSpPr>
          <p:nvPr/>
        </p:nvCxnSpPr>
        <p:spPr bwMode="auto">
          <a:xfrm flipV="1">
            <a:off x="2304000" y="4581128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xmlns="" id="{A23EC8C0-9E5D-DB7A-C623-9882D8C14E9D}"/>
              </a:ext>
            </a:extLst>
          </p:cNvPr>
          <p:cNvCxnSpPr>
            <a:cxnSpLocks/>
          </p:cNvCxnSpPr>
          <p:nvPr/>
        </p:nvCxnSpPr>
        <p:spPr bwMode="auto">
          <a:xfrm flipV="1">
            <a:off x="2520000" y="4598035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xmlns="" id="{73678C21-53BA-0BA3-335F-B6A17D7F6093}"/>
              </a:ext>
            </a:extLst>
          </p:cNvPr>
          <p:cNvCxnSpPr>
            <a:cxnSpLocks/>
          </p:cNvCxnSpPr>
          <p:nvPr/>
        </p:nvCxnSpPr>
        <p:spPr bwMode="auto">
          <a:xfrm>
            <a:off x="974544" y="2720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xmlns="" id="{3EF4E387-43EF-4674-4377-542ABB72A3D9}"/>
              </a:ext>
            </a:extLst>
          </p:cNvPr>
          <p:cNvCxnSpPr>
            <a:cxnSpLocks/>
          </p:cNvCxnSpPr>
          <p:nvPr/>
        </p:nvCxnSpPr>
        <p:spPr bwMode="auto">
          <a:xfrm>
            <a:off x="973335" y="2900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xmlns="" id="{3D737000-2C40-D986-3F64-30B642FE740D}"/>
              </a:ext>
            </a:extLst>
          </p:cNvPr>
          <p:cNvCxnSpPr>
            <a:cxnSpLocks/>
          </p:cNvCxnSpPr>
          <p:nvPr/>
        </p:nvCxnSpPr>
        <p:spPr bwMode="auto">
          <a:xfrm>
            <a:off x="973335" y="306860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xmlns="" id="{ACB75947-D5BD-20AE-FEA2-E7E7441C9F10}"/>
              </a:ext>
            </a:extLst>
          </p:cNvPr>
          <p:cNvCxnSpPr>
            <a:cxnSpLocks/>
          </p:cNvCxnSpPr>
          <p:nvPr/>
        </p:nvCxnSpPr>
        <p:spPr bwMode="auto">
          <a:xfrm>
            <a:off x="974544" y="3242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xmlns="" id="{024A1A49-DC22-68FC-BEDE-E0461F657C67}"/>
              </a:ext>
            </a:extLst>
          </p:cNvPr>
          <p:cNvCxnSpPr>
            <a:cxnSpLocks/>
          </p:cNvCxnSpPr>
          <p:nvPr/>
        </p:nvCxnSpPr>
        <p:spPr bwMode="auto">
          <a:xfrm>
            <a:off x="973335" y="3422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xmlns="" id="{CF964620-EBE2-8B2C-564A-13E450C9C14A}"/>
              </a:ext>
            </a:extLst>
          </p:cNvPr>
          <p:cNvCxnSpPr>
            <a:cxnSpLocks/>
          </p:cNvCxnSpPr>
          <p:nvPr/>
        </p:nvCxnSpPr>
        <p:spPr bwMode="auto">
          <a:xfrm>
            <a:off x="973335" y="3602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xmlns="" id="{0FF1C8AD-520D-2992-3003-570E23C49CDF}"/>
              </a:ext>
            </a:extLst>
          </p:cNvPr>
          <p:cNvCxnSpPr>
            <a:cxnSpLocks/>
          </p:cNvCxnSpPr>
          <p:nvPr/>
        </p:nvCxnSpPr>
        <p:spPr bwMode="auto">
          <a:xfrm>
            <a:off x="973335" y="2556000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xmlns="" id="{821498C7-ABA1-AF5E-6E52-043C9AB4138D}"/>
              </a:ext>
            </a:extLst>
          </p:cNvPr>
          <p:cNvCxnSpPr>
            <a:cxnSpLocks/>
          </p:cNvCxnSpPr>
          <p:nvPr/>
        </p:nvCxnSpPr>
        <p:spPr bwMode="auto">
          <a:xfrm flipV="1">
            <a:off x="1262576" y="2262463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xmlns="" id="{AB6C04AB-D211-C0DA-2F09-47C02D3A9996}"/>
              </a:ext>
            </a:extLst>
          </p:cNvPr>
          <p:cNvCxnSpPr>
            <a:cxnSpLocks/>
          </p:cNvCxnSpPr>
          <p:nvPr/>
        </p:nvCxnSpPr>
        <p:spPr bwMode="auto">
          <a:xfrm flipV="1">
            <a:off x="1478600" y="2262463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xmlns="" id="{53EB984D-5188-1950-ED21-67974EFEEF41}"/>
              </a:ext>
            </a:extLst>
          </p:cNvPr>
          <p:cNvCxnSpPr>
            <a:cxnSpLocks/>
          </p:cNvCxnSpPr>
          <p:nvPr/>
        </p:nvCxnSpPr>
        <p:spPr bwMode="auto">
          <a:xfrm flipV="1">
            <a:off x="1683112" y="2262463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xmlns="" id="{7B56681F-FF5C-1304-8800-8820DC0A5040}"/>
              </a:ext>
            </a:extLst>
          </p:cNvPr>
          <p:cNvCxnSpPr>
            <a:cxnSpLocks/>
          </p:cNvCxnSpPr>
          <p:nvPr/>
        </p:nvCxnSpPr>
        <p:spPr bwMode="auto">
          <a:xfrm flipV="1">
            <a:off x="1881112" y="2265848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xmlns="" id="{A79CF46C-AB77-7866-25CA-471F512B89C7}"/>
              </a:ext>
            </a:extLst>
          </p:cNvPr>
          <p:cNvCxnSpPr>
            <a:cxnSpLocks/>
          </p:cNvCxnSpPr>
          <p:nvPr/>
        </p:nvCxnSpPr>
        <p:spPr bwMode="auto">
          <a:xfrm flipV="1">
            <a:off x="2097112" y="2262462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xmlns="" id="{3245D140-419C-23C1-D721-A9B7940F90D9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5112" y="2262462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xmlns="" id="{8E72A30A-0647-F871-AE43-7DA842333948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1112" y="227936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xmlns="" id="{54DC4B98-16CE-8BF4-8F22-8B18869BA1F8}"/>
              </a:ext>
            </a:extLst>
          </p:cNvPr>
          <p:cNvSpPr txBox="1"/>
          <p:nvPr/>
        </p:nvSpPr>
        <p:spPr>
          <a:xfrm>
            <a:off x="1390935" y="6365438"/>
            <a:ext cx="96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1200" dirty="0"/>
              <a:t>8 x 8 grid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xmlns="" id="{734EFC22-054A-E21A-4D96-D85094B22A57}"/>
              </a:ext>
            </a:extLst>
          </p:cNvPr>
          <p:cNvSpPr txBox="1"/>
          <p:nvPr/>
        </p:nvSpPr>
        <p:spPr>
          <a:xfrm>
            <a:off x="3579321" y="6368176"/>
            <a:ext cx="1224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1200" dirty="0"/>
              <a:t>16 x 16 grid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xmlns="" id="{B0CB0EFD-AC7E-BC3F-AF9C-5651C4788DF5}"/>
              </a:ext>
            </a:extLst>
          </p:cNvPr>
          <p:cNvSpPr txBox="1"/>
          <p:nvPr/>
        </p:nvSpPr>
        <p:spPr>
          <a:xfrm>
            <a:off x="5859862" y="6365438"/>
            <a:ext cx="1224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1200" dirty="0"/>
              <a:t>32 x 32 grid</a:t>
            </a:r>
          </a:p>
        </p:txBody>
      </p:sp>
    </p:spTree>
    <p:extLst>
      <p:ext uri="{BB962C8B-B14F-4D97-AF65-F5344CB8AC3E}">
        <p14:creationId xmlns:p14="http://schemas.microsoft.com/office/powerpoint/2010/main" val="603774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9D02AFD-A25B-584A-BFC9-F8BC718B3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B3F14A0-E4CE-90A8-2EF6-80F5D4660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0C9B7BE-AFA1-01B9-4B13-70D475E6F12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AF7D1FCF-DD8A-9395-7C87-29B73C984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68D7859-D310-FCFE-5FBF-57DF44FC18F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32E8AAE5-293F-C30A-209C-9A89CFEB1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761D34DC-2BCB-AD0C-A8B1-1715170334A0}"/>
              </a:ext>
            </a:extLst>
          </p:cNvPr>
          <p:cNvSpPr txBox="1"/>
          <p:nvPr/>
        </p:nvSpPr>
        <p:spPr>
          <a:xfrm>
            <a:off x="8304077" y="1166533"/>
            <a:ext cx="3675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Images numériques / Gris ou RGB</a:t>
            </a:r>
            <a:endParaRPr lang="fr-FR" dirty="0"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EE790BD0-30A7-B53A-090C-0D0490EE0964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A84EB89-6DDE-7124-8439-3CAEBBA4DF59}"/>
              </a:ext>
            </a:extLst>
          </p:cNvPr>
          <p:cNvSpPr/>
          <p:nvPr/>
        </p:nvSpPr>
        <p:spPr>
          <a:xfrm>
            <a:off x="1850109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B24ED6E-3522-2998-CF50-DF739B17BE33}"/>
              </a:ext>
            </a:extLst>
          </p:cNvPr>
          <p:cNvSpPr/>
          <p:nvPr/>
        </p:nvSpPr>
        <p:spPr>
          <a:xfrm>
            <a:off x="2486716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025131A-6A82-1DD7-1E0C-A37D351522B0}"/>
              </a:ext>
            </a:extLst>
          </p:cNvPr>
          <p:cNvSpPr/>
          <p:nvPr/>
        </p:nvSpPr>
        <p:spPr>
          <a:xfrm>
            <a:off x="3123323" y="311508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C54A458-B7F1-0E85-E2CB-D7EB66116B0F}"/>
              </a:ext>
            </a:extLst>
          </p:cNvPr>
          <p:cNvSpPr/>
          <p:nvPr/>
        </p:nvSpPr>
        <p:spPr>
          <a:xfrm>
            <a:off x="1850109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23AAB70B-3915-C645-FC9C-1AFE32A889C5}"/>
              </a:ext>
            </a:extLst>
          </p:cNvPr>
          <p:cNvSpPr/>
          <p:nvPr/>
        </p:nvSpPr>
        <p:spPr>
          <a:xfrm>
            <a:off x="2486716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5008BB06-4F68-BD5A-15AA-F8C710D8C325}"/>
              </a:ext>
            </a:extLst>
          </p:cNvPr>
          <p:cNvSpPr/>
          <p:nvPr/>
        </p:nvSpPr>
        <p:spPr>
          <a:xfrm>
            <a:off x="2486715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C2CDF544-F0F0-95EF-31C8-92E664BAE2D2}"/>
              </a:ext>
            </a:extLst>
          </p:cNvPr>
          <p:cNvSpPr/>
          <p:nvPr/>
        </p:nvSpPr>
        <p:spPr>
          <a:xfrm>
            <a:off x="1850109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3D2FB056-394C-6A5B-B175-D91DEC95EBF3}"/>
              </a:ext>
            </a:extLst>
          </p:cNvPr>
          <p:cNvSpPr/>
          <p:nvPr/>
        </p:nvSpPr>
        <p:spPr>
          <a:xfrm>
            <a:off x="3123322" y="434200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B5D6127D-66A2-6750-4927-6EEAF611298E}"/>
              </a:ext>
            </a:extLst>
          </p:cNvPr>
          <p:cNvSpPr/>
          <p:nvPr/>
        </p:nvSpPr>
        <p:spPr>
          <a:xfrm>
            <a:off x="3759928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61445B85-AB3E-88A2-F04C-507AFE80E50C}"/>
              </a:ext>
            </a:extLst>
          </p:cNvPr>
          <p:cNvSpPr/>
          <p:nvPr/>
        </p:nvSpPr>
        <p:spPr>
          <a:xfrm>
            <a:off x="3759927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43CC9CD3-EAEB-BD60-008F-BBAD695FEB78}"/>
              </a:ext>
            </a:extLst>
          </p:cNvPr>
          <p:cNvSpPr/>
          <p:nvPr/>
        </p:nvSpPr>
        <p:spPr>
          <a:xfrm>
            <a:off x="3759927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xmlns="" id="{25ACBEDD-7CC6-5573-0B3C-C26407F30DE8}"/>
              </a:ext>
            </a:extLst>
          </p:cNvPr>
          <p:cNvSpPr txBox="1"/>
          <p:nvPr/>
        </p:nvSpPr>
        <p:spPr>
          <a:xfrm>
            <a:off x="2014363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xmlns="" id="{72C6CEB8-2503-8512-D837-A630353756C0}"/>
              </a:ext>
            </a:extLst>
          </p:cNvPr>
          <p:cNvSpPr txBox="1"/>
          <p:nvPr/>
        </p:nvSpPr>
        <p:spPr>
          <a:xfrm>
            <a:off x="2650969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xmlns="" id="{95D83B2E-991D-D642-E6AC-D0CC17A240C3}"/>
              </a:ext>
            </a:extLst>
          </p:cNvPr>
          <p:cNvSpPr txBox="1"/>
          <p:nvPr/>
        </p:nvSpPr>
        <p:spPr>
          <a:xfrm>
            <a:off x="3287574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xmlns="" id="{F433F651-5FF7-7C60-2E7A-5F33460E3A38}"/>
              </a:ext>
            </a:extLst>
          </p:cNvPr>
          <p:cNvSpPr txBox="1"/>
          <p:nvPr/>
        </p:nvSpPr>
        <p:spPr>
          <a:xfrm>
            <a:off x="3920597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34AB0132-FB4B-C3E8-F023-7089D8EDCA10}"/>
              </a:ext>
            </a:extLst>
          </p:cNvPr>
          <p:cNvSpPr txBox="1"/>
          <p:nvPr/>
        </p:nvSpPr>
        <p:spPr>
          <a:xfrm>
            <a:off x="1459883" y="32371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xmlns="" id="{7203FCB6-1A9F-1849-1591-1C0F78310CEF}"/>
              </a:ext>
            </a:extLst>
          </p:cNvPr>
          <p:cNvSpPr txBox="1"/>
          <p:nvPr/>
        </p:nvSpPr>
        <p:spPr>
          <a:xfrm>
            <a:off x="1461254" y="3850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xmlns="" id="{41DB9FCF-1E22-4129-4FFC-A1502EF7CF23}"/>
              </a:ext>
            </a:extLst>
          </p:cNvPr>
          <p:cNvSpPr txBox="1"/>
          <p:nvPr/>
        </p:nvSpPr>
        <p:spPr>
          <a:xfrm>
            <a:off x="1441828" y="44640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3F35FD2D-335C-8E31-3409-BEA2E71CEAD4}"/>
              </a:ext>
            </a:extLst>
          </p:cNvPr>
          <p:cNvSpPr/>
          <p:nvPr/>
        </p:nvSpPr>
        <p:spPr>
          <a:xfrm>
            <a:off x="3123322" y="3728542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060647B4-F389-B079-863E-7570D559AE0D}"/>
              </a:ext>
            </a:extLst>
          </p:cNvPr>
          <p:cNvSpPr/>
          <p:nvPr/>
        </p:nvSpPr>
        <p:spPr>
          <a:xfrm>
            <a:off x="8712361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26BC4F5D-FB7B-068B-ECFD-82D836818E39}"/>
              </a:ext>
            </a:extLst>
          </p:cNvPr>
          <p:cNvSpPr/>
          <p:nvPr/>
        </p:nvSpPr>
        <p:spPr>
          <a:xfrm>
            <a:off x="9348968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320E6D8A-8E15-2C86-6AA2-6549D1C69279}"/>
              </a:ext>
            </a:extLst>
          </p:cNvPr>
          <p:cNvSpPr/>
          <p:nvPr/>
        </p:nvSpPr>
        <p:spPr>
          <a:xfrm>
            <a:off x="9985575" y="1857576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EB698167-41E3-11C9-CEC3-A121E7795C79}"/>
              </a:ext>
            </a:extLst>
          </p:cNvPr>
          <p:cNvSpPr/>
          <p:nvPr/>
        </p:nvSpPr>
        <p:spPr>
          <a:xfrm>
            <a:off x="8712361" y="2471034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A6706E4C-B30E-A750-44FC-9D94C68F9155}"/>
              </a:ext>
            </a:extLst>
          </p:cNvPr>
          <p:cNvSpPr/>
          <p:nvPr/>
        </p:nvSpPr>
        <p:spPr>
          <a:xfrm>
            <a:off x="9348968" y="2471034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5EBD6396-184B-9911-D6B0-C3AC7D3D873B}"/>
              </a:ext>
            </a:extLst>
          </p:cNvPr>
          <p:cNvSpPr/>
          <p:nvPr/>
        </p:nvSpPr>
        <p:spPr>
          <a:xfrm>
            <a:off x="9348967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04C77219-421D-C0AD-F6C2-5D4E03F1A506}"/>
              </a:ext>
            </a:extLst>
          </p:cNvPr>
          <p:cNvSpPr/>
          <p:nvPr/>
        </p:nvSpPr>
        <p:spPr>
          <a:xfrm>
            <a:off x="8712361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1620E670-6416-9205-B1FD-1BAA9B9E5D6E}"/>
              </a:ext>
            </a:extLst>
          </p:cNvPr>
          <p:cNvSpPr/>
          <p:nvPr/>
        </p:nvSpPr>
        <p:spPr>
          <a:xfrm>
            <a:off x="9985574" y="3084492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4A2F756C-F7B9-D6A2-37F7-E33FDF7F1C13}"/>
              </a:ext>
            </a:extLst>
          </p:cNvPr>
          <p:cNvSpPr/>
          <p:nvPr/>
        </p:nvSpPr>
        <p:spPr>
          <a:xfrm>
            <a:off x="10622180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9E80744E-A24F-E035-5633-EC911D906480}"/>
              </a:ext>
            </a:extLst>
          </p:cNvPr>
          <p:cNvSpPr/>
          <p:nvPr/>
        </p:nvSpPr>
        <p:spPr>
          <a:xfrm>
            <a:off x="10622179" y="2471034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AE5C2E82-DBC9-6FD8-2153-8750696EF2EC}"/>
              </a:ext>
            </a:extLst>
          </p:cNvPr>
          <p:cNvSpPr/>
          <p:nvPr/>
        </p:nvSpPr>
        <p:spPr>
          <a:xfrm>
            <a:off x="10622179" y="3084492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628492F0-E263-F47E-D972-7E18E4723D90}"/>
              </a:ext>
            </a:extLst>
          </p:cNvPr>
          <p:cNvSpPr/>
          <p:nvPr/>
        </p:nvSpPr>
        <p:spPr>
          <a:xfrm>
            <a:off x="9985574" y="2471034"/>
            <a:ext cx="636607" cy="61345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76880F21-9D8B-3290-A344-ADDD96FDA405}"/>
              </a:ext>
            </a:extLst>
          </p:cNvPr>
          <p:cNvSpPr/>
          <p:nvPr/>
        </p:nvSpPr>
        <p:spPr>
          <a:xfrm>
            <a:off x="7871612" y="2650442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C759E87B-A2E6-693A-8181-B40F8BC689AC}"/>
              </a:ext>
            </a:extLst>
          </p:cNvPr>
          <p:cNvSpPr/>
          <p:nvPr/>
        </p:nvSpPr>
        <p:spPr>
          <a:xfrm>
            <a:off x="8508219" y="2650442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071BE3B0-CA30-BE1B-DF3A-256122325042}"/>
              </a:ext>
            </a:extLst>
          </p:cNvPr>
          <p:cNvSpPr/>
          <p:nvPr/>
        </p:nvSpPr>
        <p:spPr>
          <a:xfrm>
            <a:off x="9144826" y="2650442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7A1181F3-3E92-FFED-254E-BE69F6A2C916}"/>
              </a:ext>
            </a:extLst>
          </p:cNvPr>
          <p:cNvSpPr/>
          <p:nvPr/>
        </p:nvSpPr>
        <p:spPr>
          <a:xfrm>
            <a:off x="7871612" y="3263900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FC8F77D4-D74F-D541-28AF-A340C9463A3B}"/>
              </a:ext>
            </a:extLst>
          </p:cNvPr>
          <p:cNvSpPr/>
          <p:nvPr/>
        </p:nvSpPr>
        <p:spPr>
          <a:xfrm>
            <a:off x="8508219" y="3263900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A6C51653-0BCB-1BDE-2111-B7B0388989B2}"/>
              </a:ext>
            </a:extLst>
          </p:cNvPr>
          <p:cNvSpPr/>
          <p:nvPr/>
        </p:nvSpPr>
        <p:spPr>
          <a:xfrm>
            <a:off x="8508218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D80D9275-19D0-0784-CCBF-0728D84AA53F}"/>
              </a:ext>
            </a:extLst>
          </p:cNvPr>
          <p:cNvSpPr/>
          <p:nvPr/>
        </p:nvSpPr>
        <p:spPr>
          <a:xfrm>
            <a:off x="7871612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10CA799E-C1DA-8166-6477-4EB537256F88}"/>
              </a:ext>
            </a:extLst>
          </p:cNvPr>
          <p:cNvSpPr/>
          <p:nvPr/>
        </p:nvSpPr>
        <p:spPr>
          <a:xfrm>
            <a:off x="9144825" y="3877358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4C5698C8-CD6D-CE3B-02FE-B817AFF673B4}"/>
              </a:ext>
            </a:extLst>
          </p:cNvPr>
          <p:cNvSpPr/>
          <p:nvPr/>
        </p:nvSpPr>
        <p:spPr>
          <a:xfrm>
            <a:off x="9781431" y="2650442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C0640598-3142-838E-39A7-2843D6A66DFE}"/>
              </a:ext>
            </a:extLst>
          </p:cNvPr>
          <p:cNvSpPr/>
          <p:nvPr/>
        </p:nvSpPr>
        <p:spPr>
          <a:xfrm>
            <a:off x="9781430" y="3263900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0C286B54-E382-03D8-06C2-C31940E42413}"/>
              </a:ext>
            </a:extLst>
          </p:cNvPr>
          <p:cNvSpPr/>
          <p:nvPr/>
        </p:nvSpPr>
        <p:spPr>
          <a:xfrm>
            <a:off x="9781430" y="387735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62259AAD-2731-C74B-A5B6-BDE6D3B7C2AA}"/>
              </a:ext>
            </a:extLst>
          </p:cNvPr>
          <p:cNvSpPr/>
          <p:nvPr/>
        </p:nvSpPr>
        <p:spPr>
          <a:xfrm>
            <a:off x="9144825" y="3263900"/>
            <a:ext cx="636607" cy="61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22707B37-898A-2B13-E7FD-ABC8CD0FEB93}"/>
              </a:ext>
            </a:extLst>
          </p:cNvPr>
          <p:cNvSpPr/>
          <p:nvPr/>
        </p:nvSpPr>
        <p:spPr>
          <a:xfrm>
            <a:off x="7030864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32E0DDC1-7F70-44D3-27BF-CD6380BEA17F}"/>
              </a:ext>
            </a:extLst>
          </p:cNvPr>
          <p:cNvSpPr/>
          <p:nvPr/>
        </p:nvSpPr>
        <p:spPr>
          <a:xfrm>
            <a:off x="7667471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ACCA2AB6-7E06-4B6D-B5E8-0D793D4A0CF0}"/>
              </a:ext>
            </a:extLst>
          </p:cNvPr>
          <p:cNvSpPr/>
          <p:nvPr/>
        </p:nvSpPr>
        <p:spPr>
          <a:xfrm>
            <a:off x="8304078" y="3443308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1DA66872-AC0D-374C-A1DC-D7E319FEDDAA}"/>
              </a:ext>
            </a:extLst>
          </p:cNvPr>
          <p:cNvSpPr/>
          <p:nvPr/>
        </p:nvSpPr>
        <p:spPr>
          <a:xfrm>
            <a:off x="7030864" y="4056766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B1DEA47C-8673-A8BE-DC05-CA0AD4845E86}"/>
              </a:ext>
            </a:extLst>
          </p:cNvPr>
          <p:cNvSpPr/>
          <p:nvPr/>
        </p:nvSpPr>
        <p:spPr>
          <a:xfrm>
            <a:off x="7667471" y="4056766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F0A05406-A389-DC2E-B144-E53F2F5CCD16}"/>
              </a:ext>
            </a:extLst>
          </p:cNvPr>
          <p:cNvSpPr/>
          <p:nvPr/>
        </p:nvSpPr>
        <p:spPr>
          <a:xfrm>
            <a:off x="7667470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B88F9A76-4552-EAEB-08E2-B2BF32ACF946}"/>
              </a:ext>
            </a:extLst>
          </p:cNvPr>
          <p:cNvSpPr/>
          <p:nvPr/>
        </p:nvSpPr>
        <p:spPr>
          <a:xfrm>
            <a:off x="7030864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6A96AFFB-66DE-6327-5EF9-32417C7F2035}"/>
              </a:ext>
            </a:extLst>
          </p:cNvPr>
          <p:cNvSpPr/>
          <p:nvPr/>
        </p:nvSpPr>
        <p:spPr>
          <a:xfrm>
            <a:off x="8304077" y="4670224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F4E5DF3C-8213-47AB-FAE7-1D8AC5B05240}"/>
              </a:ext>
            </a:extLst>
          </p:cNvPr>
          <p:cNvSpPr/>
          <p:nvPr/>
        </p:nvSpPr>
        <p:spPr>
          <a:xfrm>
            <a:off x="8940683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E1E94AAF-0974-53E1-D657-66135124FF46}"/>
              </a:ext>
            </a:extLst>
          </p:cNvPr>
          <p:cNvSpPr/>
          <p:nvPr/>
        </p:nvSpPr>
        <p:spPr>
          <a:xfrm>
            <a:off x="8940682" y="4056766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1612156D-EFD5-CABB-69EC-72F42FCCFC6E}"/>
              </a:ext>
            </a:extLst>
          </p:cNvPr>
          <p:cNvSpPr/>
          <p:nvPr/>
        </p:nvSpPr>
        <p:spPr>
          <a:xfrm>
            <a:off x="8940682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xmlns="" id="{4EE08288-2680-D53C-C361-5721E98CB149}"/>
              </a:ext>
            </a:extLst>
          </p:cNvPr>
          <p:cNvSpPr txBox="1"/>
          <p:nvPr/>
        </p:nvSpPr>
        <p:spPr>
          <a:xfrm>
            <a:off x="6640638" y="35653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xmlns="" id="{D5F1C5E1-9A2C-EF1B-E15D-6571BD05397E}"/>
              </a:ext>
            </a:extLst>
          </p:cNvPr>
          <p:cNvSpPr txBox="1"/>
          <p:nvPr/>
        </p:nvSpPr>
        <p:spPr>
          <a:xfrm>
            <a:off x="6642009" y="4178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xmlns="" id="{804698F8-359F-D3B0-7251-0203BB8C0059}"/>
              </a:ext>
            </a:extLst>
          </p:cNvPr>
          <p:cNvSpPr txBox="1"/>
          <p:nvPr/>
        </p:nvSpPr>
        <p:spPr>
          <a:xfrm>
            <a:off x="6622583" y="479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1D30B272-E802-C19C-B15C-F8241C2B5BD7}"/>
              </a:ext>
            </a:extLst>
          </p:cNvPr>
          <p:cNvSpPr/>
          <p:nvPr/>
        </p:nvSpPr>
        <p:spPr>
          <a:xfrm>
            <a:off x="8304077" y="4056766"/>
            <a:ext cx="636607" cy="613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xmlns="" id="{8F68D757-040F-C243-3CD2-79AFD25BA0C8}"/>
              </a:ext>
            </a:extLst>
          </p:cNvPr>
          <p:cNvSpPr txBox="1"/>
          <p:nvPr/>
        </p:nvSpPr>
        <p:spPr>
          <a:xfrm>
            <a:off x="6351470" y="307071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xmlns="" id="{AE91F0AA-D5FC-59F3-2362-87DF070886FB}"/>
              </a:ext>
            </a:extLst>
          </p:cNvPr>
          <p:cNvSpPr txBox="1"/>
          <p:nvPr/>
        </p:nvSpPr>
        <p:spPr>
          <a:xfrm>
            <a:off x="7282059" y="230052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xmlns="" id="{011F1B74-F9B7-6182-0F37-BC47712666F9}"/>
              </a:ext>
            </a:extLst>
          </p:cNvPr>
          <p:cNvSpPr txBox="1"/>
          <p:nvPr/>
        </p:nvSpPr>
        <p:spPr>
          <a:xfrm>
            <a:off x="1121940" y="2043400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Gris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xmlns="" id="{B18148FE-C3DE-DBD2-6CA2-527941BA6E9E}"/>
              </a:ext>
            </a:extLst>
          </p:cNvPr>
          <p:cNvSpPr txBox="1"/>
          <p:nvPr/>
        </p:nvSpPr>
        <p:spPr>
          <a:xfrm>
            <a:off x="2806367" y="2392857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xmlns="" id="{FEC6B69D-58E3-7A58-5541-5AFBF884B017}"/>
              </a:ext>
            </a:extLst>
          </p:cNvPr>
          <p:cNvSpPr txBox="1"/>
          <p:nvPr/>
        </p:nvSpPr>
        <p:spPr>
          <a:xfrm>
            <a:off x="800918" y="3869025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xmlns="" id="{0103A6DE-643E-CC00-73C6-618D2DB0DC17}"/>
              </a:ext>
            </a:extLst>
          </p:cNvPr>
          <p:cNvSpPr txBox="1"/>
          <p:nvPr/>
        </p:nvSpPr>
        <p:spPr>
          <a:xfrm>
            <a:off x="4124931" y="1919354"/>
            <a:ext cx="28334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de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xmlns="" id="{DB711E1D-585A-07BC-CADB-EBA315B40E2C}"/>
              </a:ext>
            </a:extLst>
          </p:cNvPr>
          <p:cNvSpPr txBox="1"/>
          <p:nvPr/>
        </p:nvSpPr>
        <p:spPr>
          <a:xfrm>
            <a:off x="722747" y="5643357"/>
            <a:ext cx="4602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 err="1"/>
              <a:t>Chaque</a:t>
            </a:r>
            <a:r>
              <a:rPr lang="en-US" dirty="0"/>
              <a:t> pixel est </a:t>
            </a:r>
            <a:r>
              <a:rPr lang="en-US" dirty="0" err="1"/>
              <a:t>converti</a:t>
            </a:r>
            <a:r>
              <a:rPr lang="en-US" dirty="0"/>
              <a:t> sur </a:t>
            </a:r>
            <a:r>
              <a:rPr lang="en-US" b="1" dirty="0"/>
              <a:t>n bits</a:t>
            </a:r>
            <a:r>
              <a:rPr lang="en-US" dirty="0"/>
              <a:t>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xmlns="" id="{F428709E-2326-AD3F-4F3B-F8FB1D4C61F9}"/>
              </a:ext>
            </a:extLst>
          </p:cNvPr>
          <p:cNvSpPr txBox="1"/>
          <p:nvPr/>
        </p:nvSpPr>
        <p:spPr>
          <a:xfrm>
            <a:off x="6992855" y="5399040"/>
            <a:ext cx="3259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RGB : 3 </a:t>
            </a:r>
            <a:r>
              <a:rPr lang="en-US" dirty="0" err="1"/>
              <a:t>canaux</a:t>
            </a:r>
            <a:r>
              <a:rPr lang="en-US" dirty="0"/>
              <a:t> de 8 bits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ZoneTexte 114">
                <a:extLst>
                  <a:ext uri="{FF2B5EF4-FFF2-40B4-BE49-F238E27FC236}">
                    <a16:creationId xmlns:a16="http://schemas.microsoft.com/office/drawing/2014/main" xmlns="" id="{F661E7A9-9C98-D2E0-7D5A-6D2EEE184D31}"/>
                  </a:ext>
                </a:extLst>
              </p:cNvPr>
              <p:cNvSpPr txBox="1"/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15" name="ZoneTexte 114">
                <a:extLst>
                  <a:ext uri="{FF2B5EF4-FFF2-40B4-BE49-F238E27FC236}">
                    <a16:creationId xmlns:a16="http://schemas.microsoft.com/office/drawing/2014/main" id="{F661E7A9-9C98-D2E0-7D5A-6D2EEE184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ZoneTexte 115">
                <a:extLst>
                  <a:ext uri="{FF2B5EF4-FFF2-40B4-BE49-F238E27FC236}">
                    <a16:creationId xmlns:a16="http://schemas.microsoft.com/office/drawing/2014/main" xmlns="" id="{CE8DB69C-1CC5-CA9C-825A-FEC66FF30C9E}"/>
                  </a:ext>
                </a:extLst>
              </p:cNvPr>
              <p:cNvSpPr txBox="1"/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16" name="ZoneTexte 115">
                <a:extLst>
                  <a:ext uri="{FF2B5EF4-FFF2-40B4-BE49-F238E27FC236}">
                    <a16:creationId xmlns:a16="http://schemas.microsoft.com/office/drawing/2014/main" id="{CE8DB69C-1CC5-CA9C-825A-FEC66FF30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ZoneTexte 116">
                <a:extLst>
                  <a:ext uri="{FF2B5EF4-FFF2-40B4-BE49-F238E27FC236}">
                    <a16:creationId xmlns:a16="http://schemas.microsoft.com/office/drawing/2014/main" xmlns="" id="{AC8F3615-2621-993B-EBEA-D7154C075FC2}"/>
                  </a:ext>
                </a:extLst>
              </p:cNvPr>
              <p:cNvSpPr txBox="1"/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17" name="ZoneTexte 116">
                <a:extLst>
                  <a:ext uri="{FF2B5EF4-FFF2-40B4-BE49-F238E27FC236}">
                    <a16:creationId xmlns:a16="http://schemas.microsoft.com/office/drawing/2014/main" id="{AC8F3615-2621-993B-EBEA-D7154C075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EBB9FEC2-63F0-8FAB-6692-832ED475D0A6}"/>
              </a:ext>
            </a:extLst>
          </p:cNvPr>
          <p:cNvSpPr/>
          <p:nvPr/>
        </p:nvSpPr>
        <p:spPr>
          <a:xfrm>
            <a:off x="6930681" y="6134100"/>
            <a:ext cx="940931" cy="426267"/>
          </a:xfrm>
          <a:prstGeom prst="rect">
            <a:avLst/>
          </a:prstGeom>
          <a:solidFill>
            <a:srgbClr val="C8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xmlns="" id="{AADFCBDC-5FAB-0AAE-BAF3-C12DE4694A01}"/>
              </a:ext>
            </a:extLst>
          </p:cNvPr>
          <p:cNvSpPr txBox="1"/>
          <p:nvPr/>
        </p:nvSpPr>
        <p:spPr>
          <a:xfrm>
            <a:off x="8011194" y="6191906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R=200, G=100, G=50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368978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3BB0BE6-0707-A609-8FFE-A93362E3D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73A13DB-6C0F-23D8-768F-22286519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D6AFDE5-7982-94A0-16A7-E8E30CCE8D3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74EE32CF-EEED-B838-D23A-59E128AD69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5B63C0E-0A4E-D765-F551-97305BA04E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A376C084-A2C2-BB4D-9F49-F47290BB7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9528FB0E-DBF6-F464-AA01-2B39F121EC5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 err="1">
                <a:latin typeface="+mj-lt"/>
              </a:rPr>
              <a:t>OpenCV</a:t>
            </a:r>
            <a:endParaRPr lang="fr-FR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D270F2C4-1C3F-AC29-7810-2189AA721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461" y="4105349"/>
            <a:ext cx="4445322" cy="183155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A039CA56-7AAD-053F-F906-1FB110DEEA07}"/>
              </a:ext>
            </a:extLst>
          </p:cNvPr>
          <p:cNvSpPr txBox="1"/>
          <p:nvPr/>
        </p:nvSpPr>
        <p:spPr>
          <a:xfrm>
            <a:off x="8769148" y="3463050"/>
            <a:ext cx="19985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u="none" strike="noStrike" dirty="0">
                <a:solidFill>
                  <a:srgbClr val="0090D9"/>
                </a:solidFill>
                <a:effectLst/>
                <a:latin typeface="Arial" panose="020B0604020202020204" pitchFamily="34" charset="0"/>
                <a:hlinkClick r:id="rId5"/>
              </a:rPr>
              <a:t>https://opencv.org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5B9089C0-3C5F-AB31-1016-81138F31A7C0}"/>
              </a:ext>
            </a:extLst>
          </p:cNvPr>
          <p:cNvSpPr txBox="1"/>
          <p:nvPr/>
        </p:nvSpPr>
        <p:spPr>
          <a:xfrm>
            <a:off x="432218" y="2142928"/>
            <a:ext cx="460220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2000" b="1" i="0" dirty="0">
                <a:solidFill>
                  <a:srgbClr val="002060"/>
                </a:solidFill>
                <a:effectLst/>
                <a:latin typeface="Mulish"/>
              </a:rPr>
              <a:t>Open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Mulish"/>
              </a:rPr>
              <a:t> Source </a:t>
            </a:r>
            <a:r>
              <a:rPr lang="en-US" sz="2000" b="1" i="0" dirty="0">
                <a:solidFill>
                  <a:srgbClr val="002060"/>
                </a:solidFill>
                <a:effectLst/>
                <a:latin typeface="Mulish"/>
              </a:rPr>
              <a:t>C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Mulish"/>
              </a:rPr>
              <a:t>omputer </a:t>
            </a:r>
            <a:r>
              <a:rPr lang="en-US" sz="2000" b="1" i="0" dirty="0">
                <a:solidFill>
                  <a:srgbClr val="002060"/>
                </a:solidFill>
                <a:effectLst/>
                <a:latin typeface="Mulish"/>
              </a:rPr>
              <a:t>V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Mulish"/>
              </a:rPr>
              <a:t>ision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2000" dirty="0">
                <a:solidFill>
                  <a:prstClr val="black"/>
                </a:solidFill>
                <a:latin typeface="FreeSans"/>
              </a:rPr>
              <a:t>Une bibliothèque de </a:t>
            </a:r>
            <a:r>
              <a:rPr lang="en-US" sz="2000" b="1" dirty="0" err="1">
                <a:solidFill>
                  <a:prstClr val="black"/>
                </a:solidFill>
                <a:latin typeface="FreeSans"/>
              </a:rPr>
              <a:t>traitement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FreeSans"/>
              </a:rPr>
              <a:t>d’images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reeSans"/>
              </a:rPr>
              <a:t>et de 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Machine learning</a:t>
            </a:r>
          </a:p>
          <a:p>
            <a:pPr marR="0" algn="just"/>
            <a:endParaRPr lang="en-US" sz="2000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i="1" dirty="0" err="1"/>
              <a:t>Développés</a:t>
            </a:r>
            <a:r>
              <a:rPr lang="en-US" i="1" dirty="0"/>
              <a:t> sur de multiple </a:t>
            </a:r>
            <a:r>
              <a:rPr lang="en-US" i="1" dirty="0" err="1"/>
              <a:t>environnement</a:t>
            </a:r>
            <a:r>
              <a:rPr lang="en-US" i="1" dirty="0"/>
              <a:t>, </a:t>
            </a:r>
            <a:r>
              <a:rPr lang="en-US" i="1" dirty="0" err="1"/>
              <a:t>comme</a:t>
            </a:r>
            <a:r>
              <a:rPr lang="en-US" i="1" dirty="0"/>
              <a:t> </a:t>
            </a:r>
            <a:r>
              <a:rPr lang="en-US" sz="1600" i="1" dirty="0"/>
              <a:t>Python, C++, Java, and MATLAB</a:t>
            </a:r>
            <a:endParaRPr lang="fr-FR" sz="1600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xmlns="" id="{18A13D6C-D5B5-A3A3-629C-F3D2F6E24F05}"/>
              </a:ext>
            </a:extLst>
          </p:cNvPr>
          <p:cNvSpPr/>
          <p:nvPr/>
        </p:nvSpPr>
        <p:spPr>
          <a:xfrm>
            <a:off x="591065" y="4606504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Traitement d’images</a:t>
            </a:r>
          </a:p>
        </p:txBody>
      </p:sp>
      <p:sp>
        <p:nvSpPr>
          <p:cNvPr id="52" name="Flèche : pentagone 51">
            <a:extLst>
              <a:ext uri="{FF2B5EF4-FFF2-40B4-BE49-F238E27FC236}">
                <a16:creationId xmlns:a16="http://schemas.microsoft.com/office/drawing/2014/main" xmlns="" id="{7A761D88-06A9-4681-45D7-FDA41F0ED62E}"/>
              </a:ext>
            </a:extLst>
          </p:cNvPr>
          <p:cNvSpPr/>
          <p:nvPr/>
        </p:nvSpPr>
        <p:spPr>
          <a:xfrm>
            <a:off x="591065" y="4946422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Reconnaissance</a:t>
            </a:r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xmlns="" id="{05C66189-E0F0-90E6-E5DA-B4610399C158}"/>
              </a:ext>
            </a:extLst>
          </p:cNvPr>
          <p:cNvSpPr/>
          <p:nvPr/>
        </p:nvSpPr>
        <p:spPr>
          <a:xfrm>
            <a:off x="591065" y="5286340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Algorithmes Vidéo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xmlns="" id="{C61AFFEC-C906-5FA0-6CD3-D5B1BBC25D9C}"/>
              </a:ext>
            </a:extLst>
          </p:cNvPr>
          <p:cNvSpPr txBox="1"/>
          <p:nvPr/>
        </p:nvSpPr>
        <p:spPr>
          <a:xfrm>
            <a:off x="2733321" y="4617823"/>
            <a:ext cx="33956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 err="1"/>
              <a:t>Filtrage</a:t>
            </a:r>
            <a:r>
              <a:rPr lang="en-US" sz="1050" i="1" dirty="0"/>
              <a:t>, detection de contours, transformations…</a:t>
            </a:r>
            <a:endParaRPr lang="fr-FR" sz="1050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8FC42B5C-751C-80B5-4000-2BFE116FB297}"/>
              </a:ext>
            </a:extLst>
          </p:cNvPr>
          <p:cNvSpPr txBox="1"/>
          <p:nvPr/>
        </p:nvSpPr>
        <p:spPr>
          <a:xfrm>
            <a:off x="2733320" y="4957741"/>
            <a:ext cx="33956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 err="1"/>
              <a:t>Détection</a:t>
            </a:r>
            <a:r>
              <a:rPr lang="en-US" sz="1050" i="1" dirty="0"/>
              <a:t> </a:t>
            </a:r>
            <a:r>
              <a:rPr lang="en-US" sz="1050" i="1" dirty="0" err="1"/>
              <a:t>d’objets</a:t>
            </a:r>
            <a:r>
              <a:rPr lang="en-US" sz="1050" i="1" dirty="0"/>
              <a:t> dans des images et des </a:t>
            </a:r>
            <a:r>
              <a:rPr lang="en-US" sz="1050" i="1" dirty="0" err="1"/>
              <a:t>vidéos</a:t>
            </a:r>
            <a:endParaRPr lang="fr-FR" sz="105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xmlns="" id="{689E87B7-2B90-BFF0-7C41-190377C025D3}"/>
              </a:ext>
            </a:extLst>
          </p:cNvPr>
          <p:cNvSpPr txBox="1"/>
          <p:nvPr/>
        </p:nvSpPr>
        <p:spPr>
          <a:xfrm>
            <a:off x="2733320" y="5297659"/>
            <a:ext cx="35964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 err="1"/>
              <a:t>Suivi</a:t>
            </a:r>
            <a:r>
              <a:rPr lang="en-US" sz="1050" i="1" dirty="0"/>
              <a:t> de </a:t>
            </a:r>
            <a:r>
              <a:rPr lang="en-US" sz="1050" i="1" dirty="0" err="1"/>
              <a:t>mouvement</a:t>
            </a:r>
            <a:r>
              <a:rPr lang="en-US" sz="1050" i="1" dirty="0"/>
              <a:t>, Reconstruction 3D…</a:t>
            </a:r>
            <a:endParaRPr lang="fr-FR" sz="1050" dirty="0"/>
          </a:p>
        </p:txBody>
      </p:sp>
      <p:sp>
        <p:nvSpPr>
          <p:cNvPr id="57" name="Flèche : pentagone 56">
            <a:extLst>
              <a:ext uri="{FF2B5EF4-FFF2-40B4-BE49-F238E27FC236}">
                <a16:creationId xmlns:a16="http://schemas.microsoft.com/office/drawing/2014/main" xmlns="" id="{B3FA9892-29CD-7A87-5AB1-093DCF1E272B}"/>
              </a:ext>
            </a:extLst>
          </p:cNvPr>
          <p:cNvSpPr/>
          <p:nvPr/>
        </p:nvSpPr>
        <p:spPr>
          <a:xfrm>
            <a:off x="591065" y="5626257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Machine Learning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xmlns="" id="{F13E2633-F59F-54CC-983B-21232A853405}"/>
              </a:ext>
            </a:extLst>
          </p:cNvPr>
          <p:cNvSpPr txBox="1"/>
          <p:nvPr/>
        </p:nvSpPr>
        <p:spPr>
          <a:xfrm>
            <a:off x="2733320" y="5637576"/>
            <a:ext cx="400483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Classification </a:t>
            </a:r>
            <a:r>
              <a:rPr lang="en-US" sz="1050" i="1" dirty="0" err="1"/>
              <a:t>d’images</a:t>
            </a:r>
            <a:r>
              <a:rPr lang="en-US" sz="1050" i="1" dirty="0"/>
              <a:t>, Reconnaissance de </a:t>
            </a:r>
            <a:r>
              <a:rPr lang="en-US" sz="1050" i="1" dirty="0" err="1"/>
              <a:t>formes</a:t>
            </a:r>
            <a:endParaRPr lang="fr-FR" sz="1050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xmlns="" id="{32424AFA-E94F-F3B3-5AB2-695FD32C576F}"/>
              </a:ext>
            </a:extLst>
          </p:cNvPr>
          <p:cNvSpPr txBox="1"/>
          <p:nvPr/>
        </p:nvSpPr>
        <p:spPr>
          <a:xfrm>
            <a:off x="258483" y="6276826"/>
            <a:ext cx="102813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OpenCV 4.5.0 and higher versions are licensed under the </a:t>
            </a:r>
            <a:r>
              <a:rPr lang="en-US" sz="1100" b="0" i="1" u="none" strike="noStrike" dirty="0">
                <a:solidFill>
                  <a:srgbClr val="006CFF"/>
                </a:solidFill>
                <a:effectLst/>
                <a:latin typeface="Mulish"/>
                <a:hlinkClick r:id="rId6"/>
              </a:rPr>
              <a:t>Apache 2 License</a:t>
            </a:r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.</a:t>
            </a:r>
          </a:p>
          <a:p>
            <a:pPr algn="l"/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OpenCV 4.4.0 and lower versions, including OpenCV 3.x, OpenCV 2.x, and OpenCV 1.x, are licensed under the </a:t>
            </a:r>
            <a:r>
              <a:rPr lang="en-US" sz="1100" b="0" i="1" u="none" strike="noStrike" dirty="0">
                <a:solidFill>
                  <a:srgbClr val="006CFF"/>
                </a:solidFill>
                <a:effectLst/>
                <a:latin typeface="Mulish"/>
                <a:hlinkClick r:id="rId7"/>
              </a:rPr>
              <a:t>3-clause BSD license</a:t>
            </a:r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.</a:t>
            </a:r>
          </a:p>
        </p:txBody>
      </p:sp>
      <p:pic>
        <p:nvPicPr>
          <p:cNvPr id="60" name="Picture 6">
            <a:extLst>
              <a:ext uri="{FF2B5EF4-FFF2-40B4-BE49-F238E27FC236}">
                <a16:creationId xmlns:a16="http://schemas.microsoft.com/office/drawing/2014/main" xmlns="" id="{9CBEA810-836B-FF73-839E-9E3C0DFA6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2098169"/>
            <a:ext cx="1008112" cy="133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876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EB249EA-6523-6ED9-5C83-A6B329AE4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D4DEB1F-16BA-4153-1B9A-F752EC32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4D4AF8E-5B18-A045-4A38-73C188746B4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306FE380-B184-DB00-3405-5DA96CDEB1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44B522-4C6A-5B4E-414C-1D162F8015C7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0BA96BC4-2A65-0490-5F04-C4335E256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AB2CD231-20AE-A11F-6422-FB433D7F5C51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par TF</a:t>
            </a:r>
            <a:endParaRPr lang="fr-FR" dirty="0">
              <a:latin typeface="+mj-lt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BCD5C013-BC56-F585-3D97-1B5E6B5CB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864" y="1792224"/>
            <a:ext cx="5627395" cy="433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xmlns="" id="{A10A3E88-9A49-5267-9ED2-8A2E7861D442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Histogramme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1E554B15-2E04-6000-DE18-3657FAB8983B}"/>
              </a:ext>
            </a:extLst>
          </p:cNvPr>
          <p:cNvSpPr txBox="1"/>
          <p:nvPr/>
        </p:nvSpPr>
        <p:spPr>
          <a:xfrm>
            <a:off x="7735177" y="2321996"/>
            <a:ext cx="32160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 err="1"/>
              <a:t>Représentation</a:t>
            </a:r>
            <a:r>
              <a:rPr lang="en-US" b="1" dirty="0"/>
              <a:t> </a:t>
            </a:r>
            <a:r>
              <a:rPr lang="en-US" b="1" dirty="0" err="1"/>
              <a:t>graphique</a:t>
            </a:r>
            <a:r>
              <a:rPr lang="en-US" b="1" dirty="0"/>
              <a:t> </a:t>
            </a:r>
            <a:r>
              <a:rPr lang="en-US" dirty="0" err="1"/>
              <a:t>montrant</a:t>
            </a:r>
            <a:r>
              <a:rPr lang="en-US" dirty="0"/>
              <a:t> la </a:t>
            </a:r>
            <a:r>
              <a:rPr lang="en-US" b="1" dirty="0"/>
              <a:t>distribution des </a:t>
            </a:r>
            <a:r>
              <a:rPr lang="en-US" b="1" dirty="0" err="1"/>
              <a:t>valeurs</a:t>
            </a:r>
            <a:r>
              <a:rPr lang="en-US" b="1" dirty="0"/>
              <a:t> de </a:t>
            </a:r>
            <a:r>
              <a:rPr lang="en-US" b="1" dirty="0" err="1"/>
              <a:t>niveaux</a:t>
            </a:r>
            <a:r>
              <a:rPr lang="en-US" b="1" dirty="0"/>
              <a:t> de gris </a:t>
            </a:r>
            <a:r>
              <a:rPr lang="en-US" dirty="0"/>
              <a:t>des pixels de </a:t>
            </a:r>
            <a:r>
              <a:rPr lang="en-US" dirty="0" err="1"/>
              <a:t>l’image</a:t>
            </a:r>
            <a:endParaRPr lang="en-US" dirty="0"/>
          </a:p>
          <a:p>
            <a:pPr marR="0" algn="just"/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xmlns="" id="{BB3BB56E-E8D1-68F5-0669-F29A1B76BB7F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3368613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FDC20BA-1229-A751-C553-F0FD498A6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6317CF9-DBDE-A60E-9C4E-99917C19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3CF776F-2FD8-815D-252E-08CEB48D2C0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B448A3F8-DDF2-3277-49A3-3DCB6E8CDC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C060337-68F6-51F9-A8C1-EF04557E30D8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1AA5C328-B5D7-4CFB-9A41-E67B3D9EA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C9977490-E0E2-0C77-12A5-6BBA6266EF95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Amélioration de l’image</a:t>
            </a:r>
            <a:endParaRPr lang="fr-FR" dirty="0">
              <a:latin typeface="+mj-lt"/>
            </a:endParaRP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xmlns="" id="{7B0C3EF3-EDC5-F3CD-71C5-CFFE485A651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xmlns="" id="{C0F42BB3-FC51-4468-5197-A2DE74B75BDF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605DD7B7-2604-9A3B-78F9-CD1D26411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425" y="1813683"/>
            <a:ext cx="4670542" cy="3465721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xmlns="" id="{1F576AE8-0269-6ECE-5891-8F53D265FC63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+ 100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xmlns="" id="{FE9ABCCA-9797-3816-ED59-F592F82959C0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xmlns="" id="{C5C2D685-0F2D-48B3-D2A3-82B6F406BAED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xmlns="" id="{7D03F2D2-9EBC-1EDB-5CD0-2C19F031CB65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xmlns="" id="{C1D189C1-7361-3872-4E5F-46287BFB0AE6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xmlns="" id="{FF3A2FB5-1649-60A2-719C-E6A9410E55B3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xmlns="" id="{DBECCF8F-E63F-0DB0-8CA3-B38C08661BBC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xmlns="" id="{06731A58-6464-6B0A-0191-D4B76521ABD8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xmlns="" id="{FD122B3B-48B3-A8BB-ADC3-A39C60578AB3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AB38289E-06F4-05A7-E9AE-D6306D46C089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xmlns="" id="{AEFD2260-7AC1-0A5A-5F3C-BFF465A2A93A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25A27EAD-1613-F4B7-EFA8-BB9859D1F769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xmlns="" id="{C751D131-C724-B39F-7DE8-6B2E998FF695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xmlns="" id="{D80BB51F-8951-EF90-2E33-846B62591B5F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</p:spTree>
    <p:extLst>
      <p:ext uri="{BB962C8B-B14F-4D97-AF65-F5344CB8AC3E}">
        <p14:creationId xmlns:p14="http://schemas.microsoft.com/office/powerpoint/2010/main" val="1051112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A6B407E-0A83-AB5B-B9A0-BD8AC2F03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14284A0-A762-FBF5-FE43-080F07F1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4D93232-06F4-13F3-2862-06F42AD46CC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D0C2E22E-2234-8F25-7096-05A49C3BF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1192C8-55B2-9C55-C64D-46E6A6FD688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A6E6BDEC-031C-7CC5-1235-34F8C7AE7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A89F4509-08D2-0776-5951-657FF39083B8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Amélioration de l’image</a:t>
            </a:r>
            <a:endParaRPr lang="fr-FR" dirty="0">
              <a:latin typeface="+mj-lt"/>
            </a:endParaRP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xmlns="" id="{25854B4B-EFB1-7617-96E3-B46A57AD1967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xmlns="" id="{061CF825-6D21-94DE-A8AA-DAB9A210024E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659F8835-E639-8049-B7D2-C443737BA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173" y="1878946"/>
            <a:ext cx="4702584" cy="3422104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xmlns="" id="{C6FCBA53-C242-B4DB-6B0D-1AEC9721F9C4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x 1.5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xmlns="" id="{DE7C755E-0632-763B-91BA-DD17922F9ACF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xmlns="" id="{4249AF6F-73DA-FB92-5DEE-9480FB4A24F9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xmlns="" id="{6B07AA4F-8105-6236-3039-DF206BE7DF65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xmlns="" id="{5ED78179-3699-132F-CB24-1D4408CD1188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xmlns="" id="{9A1ED484-D152-7CFD-9995-59ABC29FF8A0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xmlns="" id="{431AE5B5-F30C-C0C9-E501-0D52FC015200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>
            <a:extLst>
              <a:ext uri="{FF2B5EF4-FFF2-40B4-BE49-F238E27FC236}">
                <a16:creationId xmlns:a16="http://schemas.microsoft.com/office/drawing/2014/main" xmlns="" id="{96A75BC8-3627-697C-60C5-236B1D1D9D5D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xmlns="" id="{63AC92C6-B3FB-E1CB-8799-822FFA9A7607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xmlns="" id="{32E38674-BD65-3C12-02D2-686360D4525D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xmlns="" id="{8C3B44EE-2E1C-A5F1-0837-F1750A85710B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C87096B1-E197-8F66-AE33-5B797BF569A3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xmlns="" id="{32962AC9-870B-C5DF-633C-A760491AF5B8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xmlns="" id="{BB2CF36D-5F0B-0260-7D39-249E6B9955D9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</p:spTree>
    <p:extLst>
      <p:ext uri="{BB962C8B-B14F-4D97-AF65-F5344CB8AC3E}">
        <p14:creationId xmlns:p14="http://schemas.microsoft.com/office/powerpoint/2010/main" val="502046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019E69E-91A0-0706-F31F-5F49AF290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1FA83C2-B773-FB91-9D41-2A1E23B3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634DDA-A80A-5A0C-2957-8B25732D96E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15F85E22-2D35-E455-90EC-4BB620489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771AC5B-0B17-52FC-E03C-E40EC77D656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50F92EBF-6CF0-81A7-71C7-834E61E8A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C906F167-43CF-ABF2-9E86-92528607611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/ Convolution</a:t>
            </a:r>
            <a:endParaRPr lang="fr-FR" dirty="0">
              <a:latin typeface="+mj-lt"/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xmlns="" id="{FE7FFEF3-CEEC-3B5C-7983-2D8C280622F3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xmlns="" id="{5B4E001D-DC03-B66C-E705-72032AA4A2C4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224B383-630D-16C1-8B66-315B92D53FB2}"/>
              </a:ext>
            </a:extLst>
          </p:cNvPr>
          <p:cNvSpPr/>
          <p:nvPr/>
        </p:nvSpPr>
        <p:spPr>
          <a:xfrm>
            <a:off x="2459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0CD25FA-A986-FA0E-0CE9-974556D2C032}"/>
              </a:ext>
            </a:extLst>
          </p:cNvPr>
          <p:cNvSpPr/>
          <p:nvPr/>
        </p:nvSpPr>
        <p:spPr>
          <a:xfrm>
            <a:off x="2927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C12493D-BD0D-2DB2-49FC-4A102801CC4C}"/>
              </a:ext>
            </a:extLst>
          </p:cNvPr>
          <p:cNvSpPr/>
          <p:nvPr/>
        </p:nvSpPr>
        <p:spPr>
          <a:xfrm>
            <a:off x="2459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B06FDFB-9EC7-6F79-9953-D9B9F2F1DC18}"/>
              </a:ext>
            </a:extLst>
          </p:cNvPr>
          <p:cNvSpPr/>
          <p:nvPr/>
        </p:nvSpPr>
        <p:spPr>
          <a:xfrm>
            <a:off x="2927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473EA7B0-EBEA-46EE-9697-1297EF67BAFD}"/>
              </a:ext>
            </a:extLst>
          </p:cNvPr>
          <p:cNvSpPr/>
          <p:nvPr/>
        </p:nvSpPr>
        <p:spPr>
          <a:xfrm>
            <a:off x="3395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D736A38-5C01-6B85-8DEC-084FC61EAA93}"/>
              </a:ext>
            </a:extLst>
          </p:cNvPr>
          <p:cNvSpPr/>
          <p:nvPr/>
        </p:nvSpPr>
        <p:spPr>
          <a:xfrm>
            <a:off x="3863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728C413-513F-E51F-3C3D-E994DDCD9D18}"/>
              </a:ext>
            </a:extLst>
          </p:cNvPr>
          <p:cNvSpPr/>
          <p:nvPr/>
        </p:nvSpPr>
        <p:spPr>
          <a:xfrm>
            <a:off x="3395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9A6DAEE-6373-5198-E16D-2B97013F8D8A}"/>
              </a:ext>
            </a:extLst>
          </p:cNvPr>
          <p:cNvSpPr/>
          <p:nvPr/>
        </p:nvSpPr>
        <p:spPr>
          <a:xfrm>
            <a:off x="3863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E07B708-A11C-8387-4D4C-0EC62E99B62B}"/>
              </a:ext>
            </a:extLst>
          </p:cNvPr>
          <p:cNvSpPr/>
          <p:nvPr/>
        </p:nvSpPr>
        <p:spPr>
          <a:xfrm>
            <a:off x="4331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8CED34B-20B3-BDD2-EE66-9963BC03192B}"/>
              </a:ext>
            </a:extLst>
          </p:cNvPr>
          <p:cNvSpPr/>
          <p:nvPr/>
        </p:nvSpPr>
        <p:spPr>
          <a:xfrm>
            <a:off x="4799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C573F165-27F4-AE14-85B5-151B182152E2}"/>
              </a:ext>
            </a:extLst>
          </p:cNvPr>
          <p:cNvSpPr/>
          <p:nvPr/>
        </p:nvSpPr>
        <p:spPr>
          <a:xfrm>
            <a:off x="4331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81B4E59C-F899-AE35-8829-3DB70BBB80A2}"/>
              </a:ext>
            </a:extLst>
          </p:cNvPr>
          <p:cNvSpPr/>
          <p:nvPr/>
        </p:nvSpPr>
        <p:spPr>
          <a:xfrm>
            <a:off x="4799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18782299-9EFA-2B98-4671-8DF471C3520D}"/>
              </a:ext>
            </a:extLst>
          </p:cNvPr>
          <p:cNvSpPr/>
          <p:nvPr/>
        </p:nvSpPr>
        <p:spPr>
          <a:xfrm>
            <a:off x="2459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D94464BF-FAF3-2625-FDC8-5B36201ADC33}"/>
              </a:ext>
            </a:extLst>
          </p:cNvPr>
          <p:cNvSpPr/>
          <p:nvPr/>
        </p:nvSpPr>
        <p:spPr>
          <a:xfrm>
            <a:off x="2927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A4576DD3-4AA2-F134-DD94-87CF5BF822DB}"/>
              </a:ext>
            </a:extLst>
          </p:cNvPr>
          <p:cNvSpPr/>
          <p:nvPr/>
        </p:nvSpPr>
        <p:spPr>
          <a:xfrm>
            <a:off x="2459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3985A3A0-FC6D-3993-4A57-3072B3D1A843}"/>
              </a:ext>
            </a:extLst>
          </p:cNvPr>
          <p:cNvSpPr/>
          <p:nvPr/>
        </p:nvSpPr>
        <p:spPr>
          <a:xfrm>
            <a:off x="2927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8105F4A9-C067-7A37-D8BA-B14E1EDCC1F3}"/>
              </a:ext>
            </a:extLst>
          </p:cNvPr>
          <p:cNvSpPr/>
          <p:nvPr/>
        </p:nvSpPr>
        <p:spPr>
          <a:xfrm>
            <a:off x="3395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21C069E0-2095-76F2-2DDF-3ACCA4D38116}"/>
              </a:ext>
            </a:extLst>
          </p:cNvPr>
          <p:cNvSpPr/>
          <p:nvPr/>
        </p:nvSpPr>
        <p:spPr>
          <a:xfrm>
            <a:off x="3863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81B5F497-9CAC-7AD2-A49D-1E1EA9573041}"/>
              </a:ext>
            </a:extLst>
          </p:cNvPr>
          <p:cNvSpPr/>
          <p:nvPr/>
        </p:nvSpPr>
        <p:spPr>
          <a:xfrm>
            <a:off x="3395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35F56503-68AD-09F8-80EF-299E55F39582}"/>
              </a:ext>
            </a:extLst>
          </p:cNvPr>
          <p:cNvSpPr/>
          <p:nvPr/>
        </p:nvSpPr>
        <p:spPr>
          <a:xfrm>
            <a:off x="3863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3D38D00E-3AFF-3BF4-0F62-F50DD6CF0B72}"/>
              </a:ext>
            </a:extLst>
          </p:cNvPr>
          <p:cNvSpPr/>
          <p:nvPr/>
        </p:nvSpPr>
        <p:spPr>
          <a:xfrm>
            <a:off x="4331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4DBBFE39-A9CE-E23B-22E9-6000F4002FBD}"/>
              </a:ext>
            </a:extLst>
          </p:cNvPr>
          <p:cNvSpPr/>
          <p:nvPr/>
        </p:nvSpPr>
        <p:spPr>
          <a:xfrm>
            <a:off x="4799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16D581DB-33BC-BAD3-2A18-E01DD819430A}"/>
              </a:ext>
            </a:extLst>
          </p:cNvPr>
          <p:cNvSpPr/>
          <p:nvPr/>
        </p:nvSpPr>
        <p:spPr>
          <a:xfrm>
            <a:off x="4331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BDAF0675-6CB9-E38C-8B7B-61275A665AB5}"/>
              </a:ext>
            </a:extLst>
          </p:cNvPr>
          <p:cNvSpPr/>
          <p:nvPr/>
        </p:nvSpPr>
        <p:spPr>
          <a:xfrm>
            <a:off x="4799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23965325-9A6D-97AA-9A32-C69F6380F08C}"/>
              </a:ext>
            </a:extLst>
          </p:cNvPr>
          <p:cNvSpPr/>
          <p:nvPr/>
        </p:nvSpPr>
        <p:spPr>
          <a:xfrm>
            <a:off x="2459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1020F4D0-59B2-EE8F-16D5-0EAF5D5EB4F8}"/>
              </a:ext>
            </a:extLst>
          </p:cNvPr>
          <p:cNvSpPr/>
          <p:nvPr/>
        </p:nvSpPr>
        <p:spPr>
          <a:xfrm>
            <a:off x="2927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52DE527F-47C2-0C13-2B91-5A6B5D7B6FFD}"/>
              </a:ext>
            </a:extLst>
          </p:cNvPr>
          <p:cNvSpPr/>
          <p:nvPr/>
        </p:nvSpPr>
        <p:spPr>
          <a:xfrm>
            <a:off x="3395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385ED9C9-5C3F-A117-86D7-23BFE564B268}"/>
              </a:ext>
            </a:extLst>
          </p:cNvPr>
          <p:cNvSpPr/>
          <p:nvPr/>
        </p:nvSpPr>
        <p:spPr>
          <a:xfrm>
            <a:off x="3863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D2259D38-88C2-ECB0-1C3D-BEF7060C5B6F}"/>
              </a:ext>
            </a:extLst>
          </p:cNvPr>
          <p:cNvSpPr/>
          <p:nvPr/>
        </p:nvSpPr>
        <p:spPr>
          <a:xfrm>
            <a:off x="4331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48DF1611-C322-B1C0-326B-8AFFDA7AC45C}"/>
              </a:ext>
            </a:extLst>
          </p:cNvPr>
          <p:cNvSpPr/>
          <p:nvPr/>
        </p:nvSpPr>
        <p:spPr>
          <a:xfrm>
            <a:off x="4799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504E3157-09C2-9868-16A5-373CC96BE13F}"/>
              </a:ext>
            </a:extLst>
          </p:cNvPr>
          <p:cNvSpPr/>
          <p:nvPr/>
        </p:nvSpPr>
        <p:spPr>
          <a:xfrm>
            <a:off x="5267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6C5AFE88-A640-D0B4-D2DD-ED1535C6740D}"/>
              </a:ext>
            </a:extLst>
          </p:cNvPr>
          <p:cNvSpPr/>
          <p:nvPr/>
        </p:nvSpPr>
        <p:spPr>
          <a:xfrm>
            <a:off x="5267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3EF0D7D8-2E6C-A64C-0372-2DC46A893CB7}"/>
              </a:ext>
            </a:extLst>
          </p:cNvPr>
          <p:cNvSpPr/>
          <p:nvPr/>
        </p:nvSpPr>
        <p:spPr>
          <a:xfrm>
            <a:off x="5267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A05CF7F8-2951-C335-DD50-00B13AC5A9EA}"/>
              </a:ext>
            </a:extLst>
          </p:cNvPr>
          <p:cNvSpPr/>
          <p:nvPr/>
        </p:nvSpPr>
        <p:spPr>
          <a:xfrm>
            <a:off x="5267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00915EE2-A4BB-E00A-233B-B1CF9076FD21}"/>
              </a:ext>
            </a:extLst>
          </p:cNvPr>
          <p:cNvSpPr/>
          <p:nvPr/>
        </p:nvSpPr>
        <p:spPr>
          <a:xfrm>
            <a:off x="5267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9B4D4976-4137-83D6-1E04-B1F2724011B6}"/>
              </a:ext>
            </a:extLst>
          </p:cNvPr>
          <p:cNvSpPr/>
          <p:nvPr/>
        </p:nvSpPr>
        <p:spPr>
          <a:xfrm>
            <a:off x="866254" y="3761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2EF32A35-348A-4DB0-EC8F-457DB0FC0F9E}"/>
              </a:ext>
            </a:extLst>
          </p:cNvPr>
          <p:cNvSpPr/>
          <p:nvPr/>
        </p:nvSpPr>
        <p:spPr>
          <a:xfrm>
            <a:off x="1334254" y="3761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C0FEB3F5-CD93-E78E-A514-F77D847DAF6F}"/>
              </a:ext>
            </a:extLst>
          </p:cNvPr>
          <p:cNvSpPr/>
          <p:nvPr/>
        </p:nvSpPr>
        <p:spPr>
          <a:xfrm>
            <a:off x="866254" y="4229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E13602EC-11E4-E150-E9DA-F87733B588F4}"/>
              </a:ext>
            </a:extLst>
          </p:cNvPr>
          <p:cNvSpPr/>
          <p:nvPr/>
        </p:nvSpPr>
        <p:spPr>
          <a:xfrm>
            <a:off x="1802254" y="3761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C14A47E8-0B91-5753-8603-E1994517281D}"/>
              </a:ext>
            </a:extLst>
          </p:cNvPr>
          <p:cNvSpPr/>
          <p:nvPr/>
        </p:nvSpPr>
        <p:spPr>
          <a:xfrm>
            <a:off x="1802254" y="4229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6C37A32E-A9BE-B2CC-18FE-972213B2BDFE}"/>
              </a:ext>
            </a:extLst>
          </p:cNvPr>
          <p:cNvSpPr/>
          <p:nvPr/>
        </p:nvSpPr>
        <p:spPr>
          <a:xfrm>
            <a:off x="866254" y="4697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489AD4CF-1DF1-2A05-315D-6FD7DAD72930}"/>
              </a:ext>
            </a:extLst>
          </p:cNvPr>
          <p:cNvSpPr/>
          <p:nvPr/>
        </p:nvSpPr>
        <p:spPr>
          <a:xfrm>
            <a:off x="1334254" y="4697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E5D8605A-13B7-8749-0092-9B0323F2C794}"/>
              </a:ext>
            </a:extLst>
          </p:cNvPr>
          <p:cNvSpPr/>
          <p:nvPr/>
        </p:nvSpPr>
        <p:spPr>
          <a:xfrm>
            <a:off x="1802254" y="4697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xmlns="" id="{BACAED41-34B4-8601-D148-7D5E7B2D75F6}"/>
              </a:ext>
            </a:extLst>
          </p:cNvPr>
          <p:cNvSpPr txBox="1"/>
          <p:nvPr/>
        </p:nvSpPr>
        <p:spPr>
          <a:xfrm>
            <a:off x="750722" y="3347040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xmlns="" id="{31B60F0E-F77F-D4DB-7897-4EF0225A2E58}"/>
              </a:ext>
            </a:extLst>
          </p:cNvPr>
          <p:cNvSpPr txBox="1"/>
          <p:nvPr/>
        </p:nvSpPr>
        <p:spPr>
          <a:xfrm>
            <a:off x="2409824" y="3865613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original image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9ED16C0B-4B17-9BB2-50A9-55F2DA065FA5}"/>
              </a:ext>
            </a:extLst>
          </p:cNvPr>
          <p:cNvSpPr/>
          <p:nvPr/>
        </p:nvSpPr>
        <p:spPr>
          <a:xfrm>
            <a:off x="771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B88708EF-7EDC-C8D3-3971-CB4290FAC521}"/>
              </a:ext>
            </a:extLst>
          </p:cNvPr>
          <p:cNvSpPr/>
          <p:nvPr/>
        </p:nvSpPr>
        <p:spPr>
          <a:xfrm>
            <a:off x="818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72D360B7-359E-C9A3-9C25-D4CED4120A32}"/>
              </a:ext>
            </a:extLst>
          </p:cNvPr>
          <p:cNvSpPr/>
          <p:nvPr/>
        </p:nvSpPr>
        <p:spPr>
          <a:xfrm>
            <a:off x="771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A0634618-79C5-8EC7-2173-E8C667790CAB}"/>
              </a:ext>
            </a:extLst>
          </p:cNvPr>
          <p:cNvSpPr/>
          <p:nvPr/>
        </p:nvSpPr>
        <p:spPr>
          <a:xfrm>
            <a:off x="818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165E33A6-506C-7C2C-CF69-E5472A9EE4DE}"/>
              </a:ext>
            </a:extLst>
          </p:cNvPr>
          <p:cNvSpPr/>
          <p:nvPr/>
        </p:nvSpPr>
        <p:spPr>
          <a:xfrm>
            <a:off x="8652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267FDF22-058A-49FA-B7BD-BB7C079736F9}"/>
              </a:ext>
            </a:extLst>
          </p:cNvPr>
          <p:cNvSpPr/>
          <p:nvPr/>
        </p:nvSpPr>
        <p:spPr>
          <a:xfrm>
            <a:off x="9120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355F9BB4-3046-76DF-CE4E-57157A57561A}"/>
              </a:ext>
            </a:extLst>
          </p:cNvPr>
          <p:cNvSpPr/>
          <p:nvPr/>
        </p:nvSpPr>
        <p:spPr>
          <a:xfrm>
            <a:off x="8652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4AB9FD8-B1BC-A061-BA92-115445179F26}"/>
              </a:ext>
            </a:extLst>
          </p:cNvPr>
          <p:cNvSpPr/>
          <p:nvPr/>
        </p:nvSpPr>
        <p:spPr>
          <a:xfrm>
            <a:off x="9120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B14407F7-70CA-B280-0098-2B8F56ED1277}"/>
              </a:ext>
            </a:extLst>
          </p:cNvPr>
          <p:cNvSpPr/>
          <p:nvPr/>
        </p:nvSpPr>
        <p:spPr>
          <a:xfrm>
            <a:off x="9588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A371CFDC-8E10-18AF-95B8-50BB4E6C681B}"/>
              </a:ext>
            </a:extLst>
          </p:cNvPr>
          <p:cNvSpPr/>
          <p:nvPr/>
        </p:nvSpPr>
        <p:spPr>
          <a:xfrm>
            <a:off x="1005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9D5204B9-C91C-D0FF-FF22-77173226273E}"/>
              </a:ext>
            </a:extLst>
          </p:cNvPr>
          <p:cNvSpPr/>
          <p:nvPr/>
        </p:nvSpPr>
        <p:spPr>
          <a:xfrm>
            <a:off x="9588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932332EF-43AC-25A2-87AF-FC24746E249D}"/>
              </a:ext>
            </a:extLst>
          </p:cNvPr>
          <p:cNvSpPr/>
          <p:nvPr/>
        </p:nvSpPr>
        <p:spPr>
          <a:xfrm>
            <a:off x="1005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39D1EB6F-EC35-EEDA-6532-B217605DEFB4}"/>
              </a:ext>
            </a:extLst>
          </p:cNvPr>
          <p:cNvSpPr/>
          <p:nvPr/>
        </p:nvSpPr>
        <p:spPr>
          <a:xfrm>
            <a:off x="771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F2B3ABE0-E4E0-B0D5-7816-7AEDB29287A5}"/>
              </a:ext>
            </a:extLst>
          </p:cNvPr>
          <p:cNvSpPr/>
          <p:nvPr/>
        </p:nvSpPr>
        <p:spPr>
          <a:xfrm>
            <a:off x="818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2DC88B4A-ABB7-D287-519D-0193B7553941}"/>
              </a:ext>
            </a:extLst>
          </p:cNvPr>
          <p:cNvSpPr/>
          <p:nvPr/>
        </p:nvSpPr>
        <p:spPr>
          <a:xfrm>
            <a:off x="771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4C291550-6243-0CFE-E99A-34F985027AB3}"/>
              </a:ext>
            </a:extLst>
          </p:cNvPr>
          <p:cNvSpPr/>
          <p:nvPr/>
        </p:nvSpPr>
        <p:spPr>
          <a:xfrm>
            <a:off x="818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7DB04204-5573-8FAD-0D8E-9635522C9007}"/>
              </a:ext>
            </a:extLst>
          </p:cNvPr>
          <p:cNvSpPr/>
          <p:nvPr/>
        </p:nvSpPr>
        <p:spPr>
          <a:xfrm>
            <a:off x="8652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5878B47B-42F6-3390-AE54-F0794A439095}"/>
              </a:ext>
            </a:extLst>
          </p:cNvPr>
          <p:cNvSpPr/>
          <p:nvPr/>
        </p:nvSpPr>
        <p:spPr>
          <a:xfrm>
            <a:off x="9120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4F3294D0-97DB-7D78-DD59-58543307E660}"/>
              </a:ext>
            </a:extLst>
          </p:cNvPr>
          <p:cNvSpPr/>
          <p:nvPr/>
        </p:nvSpPr>
        <p:spPr>
          <a:xfrm>
            <a:off x="8652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43C16A0F-31BA-B5F9-B405-6DB7F9144DB2}"/>
              </a:ext>
            </a:extLst>
          </p:cNvPr>
          <p:cNvSpPr/>
          <p:nvPr/>
        </p:nvSpPr>
        <p:spPr>
          <a:xfrm>
            <a:off x="9120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F3BE56F1-F374-EFE9-FE7A-05BAE743BF76}"/>
              </a:ext>
            </a:extLst>
          </p:cNvPr>
          <p:cNvSpPr/>
          <p:nvPr/>
        </p:nvSpPr>
        <p:spPr>
          <a:xfrm>
            <a:off x="9588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ED8C709D-3CE4-BAEA-5154-F9B1DFB8A5BD}"/>
              </a:ext>
            </a:extLst>
          </p:cNvPr>
          <p:cNvSpPr/>
          <p:nvPr/>
        </p:nvSpPr>
        <p:spPr>
          <a:xfrm>
            <a:off x="1005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A8EBC031-9578-FE4A-15A0-6DA0A84B069B}"/>
              </a:ext>
            </a:extLst>
          </p:cNvPr>
          <p:cNvSpPr/>
          <p:nvPr/>
        </p:nvSpPr>
        <p:spPr>
          <a:xfrm>
            <a:off x="9588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CBF535E7-89C2-AD5B-24B7-F3EB353D78BB}"/>
              </a:ext>
            </a:extLst>
          </p:cNvPr>
          <p:cNvSpPr/>
          <p:nvPr/>
        </p:nvSpPr>
        <p:spPr>
          <a:xfrm>
            <a:off x="1005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BD961DF6-39A6-A47C-4B05-F57A9F180A4B}"/>
              </a:ext>
            </a:extLst>
          </p:cNvPr>
          <p:cNvSpPr/>
          <p:nvPr/>
        </p:nvSpPr>
        <p:spPr>
          <a:xfrm>
            <a:off x="771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8BE4B99F-09BB-A7FF-5CB8-6CE06292D999}"/>
              </a:ext>
            </a:extLst>
          </p:cNvPr>
          <p:cNvSpPr/>
          <p:nvPr/>
        </p:nvSpPr>
        <p:spPr>
          <a:xfrm>
            <a:off x="818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CE1BDAD8-FEA7-6FDF-73AE-48E23BD227BF}"/>
              </a:ext>
            </a:extLst>
          </p:cNvPr>
          <p:cNvSpPr/>
          <p:nvPr/>
        </p:nvSpPr>
        <p:spPr>
          <a:xfrm>
            <a:off x="8652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21FF630B-6400-1E34-031E-E759DB2B2AA5}"/>
              </a:ext>
            </a:extLst>
          </p:cNvPr>
          <p:cNvSpPr/>
          <p:nvPr/>
        </p:nvSpPr>
        <p:spPr>
          <a:xfrm>
            <a:off x="9120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B6F6E9A7-EC86-88E9-500D-7A9A8B2E2BEB}"/>
              </a:ext>
            </a:extLst>
          </p:cNvPr>
          <p:cNvSpPr/>
          <p:nvPr/>
        </p:nvSpPr>
        <p:spPr>
          <a:xfrm>
            <a:off x="9588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ABB436B5-488D-F585-03A5-C3E3EA51CF24}"/>
              </a:ext>
            </a:extLst>
          </p:cNvPr>
          <p:cNvSpPr/>
          <p:nvPr/>
        </p:nvSpPr>
        <p:spPr>
          <a:xfrm>
            <a:off x="1005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AA68F5A2-2E0C-C83D-3A13-6189AC2FDBEE}"/>
              </a:ext>
            </a:extLst>
          </p:cNvPr>
          <p:cNvSpPr/>
          <p:nvPr/>
        </p:nvSpPr>
        <p:spPr>
          <a:xfrm>
            <a:off x="1052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43881044-5B15-3DEE-CF6E-6DF95EBB36FE}"/>
              </a:ext>
            </a:extLst>
          </p:cNvPr>
          <p:cNvSpPr/>
          <p:nvPr/>
        </p:nvSpPr>
        <p:spPr>
          <a:xfrm>
            <a:off x="1052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C922D959-1875-749F-247A-8807015019A6}"/>
              </a:ext>
            </a:extLst>
          </p:cNvPr>
          <p:cNvSpPr/>
          <p:nvPr/>
        </p:nvSpPr>
        <p:spPr>
          <a:xfrm>
            <a:off x="1052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64849065-5714-571F-5900-22338AE3548E}"/>
              </a:ext>
            </a:extLst>
          </p:cNvPr>
          <p:cNvSpPr/>
          <p:nvPr/>
        </p:nvSpPr>
        <p:spPr>
          <a:xfrm>
            <a:off x="1052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BEC9806B-76F8-A1E0-BF1D-B7E1DD24E1D9}"/>
              </a:ext>
            </a:extLst>
          </p:cNvPr>
          <p:cNvSpPr/>
          <p:nvPr/>
        </p:nvSpPr>
        <p:spPr>
          <a:xfrm>
            <a:off x="1052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xmlns="" id="{AF4AF4CF-EEE5-69AD-F40F-86D31A250142}"/>
              </a:ext>
            </a:extLst>
          </p:cNvPr>
          <p:cNvSpPr txBox="1"/>
          <p:nvPr/>
        </p:nvSpPr>
        <p:spPr>
          <a:xfrm>
            <a:off x="6559484" y="3896655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filtered</a:t>
            </a:r>
            <a:r>
              <a:rPr lang="fr-FR" dirty="0"/>
              <a:t> image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4FA3C02A-88CF-8320-1C74-2DB04859F6D5}"/>
              </a:ext>
            </a:extLst>
          </p:cNvPr>
          <p:cNvSpPr/>
          <p:nvPr/>
        </p:nvSpPr>
        <p:spPr>
          <a:xfrm>
            <a:off x="860821" y="3757037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A80C9031-1BEF-57DA-BB1F-286E457232C2}"/>
              </a:ext>
            </a:extLst>
          </p:cNvPr>
          <p:cNvSpPr/>
          <p:nvPr/>
        </p:nvSpPr>
        <p:spPr>
          <a:xfrm>
            <a:off x="9588330" y="5221347"/>
            <a:ext cx="468000" cy="4680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13395D7A-F6F8-DDB3-DA56-0FFC6FECB1F2}"/>
              </a:ext>
            </a:extLst>
          </p:cNvPr>
          <p:cNvSpPr/>
          <p:nvPr/>
        </p:nvSpPr>
        <p:spPr>
          <a:xfrm>
            <a:off x="771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1B518A35-215A-453B-A358-7C66A51C2AAD}"/>
              </a:ext>
            </a:extLst>
          </p:cNvPr>
          <p:cNvSpPr/>
          <p:nvPr/>
        </p:nvSpPr>
        <p:spPr>
          <a:xfrm>
            <a:off x="818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DFA6D507-D078-3053-109F-892D0F2AFCE4}"/>
              </a:ext>
            </a:extLst>
          </p:cNvPr>
          <p:cNvSpPr/>
          <p:nvPr/>
        </p:nvSpPr>
        <p:spPr>
          <a:xfrm>
            <a:off x="771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xmlns="" id="{61577056-6129-1112-A668-C44D506A31DB}"/>
              </a:ext>
            </a:extLst>
          </p:cNvPr>
          <p:cNvSpPr/>
          <p:nvPr/>
        </p:nvSpPr>
        <p:spPr>
          <a:xfrm>
            <a:off x="818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25CDDA88-01A6-0121-48DA-EFB28E29CB00}"/>
              </a:ext>
            </a:extLst>
          </p:cNvPr>
          <p:cNvSpPr/>
          <p:nvPr/>
        </p:nvSpPr>
        <p:spPr>
          <a:xfrm>
            <a:off x="8654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xmlns="" id="{CC8BFC52-30D0-B1E8-23E2-4B6AB6A518BB}"/>
              </a:ext>
            </a:extLst>
          </p:cNvPr>
          <p:cNvSpPr/>
          <p:nvPr/>
        </p:nvSpPr>
        <p:spPr>
          <a:xfrm>
            <a:off x="9122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4060B954-10A2-DFB8-41FE-F8E67F024E33}"/>
              </a:ext>
            </a:extLst>
          </p:cNvPr>
          <p:cNvSpPr/>
          <p:nvPr/>
        </p:nvSpPr>
        <p:spPr>
          <a:xfrm>
            <a:off x="8654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CD9DD1AB-BFA0-393E-F39A-C8AEDE2A0C0A}"/>
              </a:ext>
            </a:extLst>
          </p:cNvPr>
          <p:cNvSpPr/>
          <p:nvPr/>
        </p:nvSpPr>
        <p:spPr>
          <a:xfrm>
            <a:off x="9122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xmlns="" id="{BA1456CE-ADDF-68C7-0831-C1AA9D656D8C}"/>
              </a:ext>
            </a:extLst>
          </p:cNvPr>
          <p:cNvSpPr/>
          <p:nvPr/>
        </p:nvSpPr>
        <p:spPr>
          <a:xfrm>
            <a:off x="9590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209FA743-394D-D8F4-DC9B-DFC1F8C44B78}"/>
              </a:ext>
            </a:extLst>
          </p:cNvPr>
          <p:cNvSpPr/>
          <p:nvPr/>
        </p:nvSpPr>
        <p:spPr>
          <a:xfrm>
            <a:off x="1005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EA0AFF76-A9B8-A88D-6F1A-631A8C15C804}"/>
              </a:ext>
            </a:extLst>
          </p:cNvPr>
          <p:cNvSpPr/>
          <p:nvPr/>
        </p:nvSpPr>
        <p:spPr>
          <a:xfrm>
            <a:off x="9590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D6CA9693-29F5-C4CB-42C7-31AD2527BAB8}"/>
              </a:ext>
            </a:extLst>
          </p:cNvPr>
          <p:cNvSpPr/>
          <p:nvPr/>
        </p:nvSpPr>
        <p:spPr>
          <a:xfrm>
            <a:off x="1005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xmlns="" id="{9A146E9F-E95D-CC9A-8D82-69D1A4A2133E}"/>
              </a:ext>
            </a:extLst>
          </p:cNvPr>
          <p:cNvSpPr/>
          <p:nvPr/>
        </p:nvSpPr>
        <p:spPr>
          <a:xfrm>
            <a:off x="771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xmlns="" id="{2878C293-38CD-7B80-CEC5-0ECB4DF8CED1}"/>
              </a:ext>
            </a:extLst>
          </p:cNvPr>
          <p:cNvSpPr/>
          <p:nvPr/>
        </p:nvSpPr>
        <p:spPr>
          <a:xfrm>
            <a:off x="818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xmlns="" id="{763119AF-85F8-8705-7D40-7EA4718C77EC}"/>
              </a:ext>
            </a:extLst>
          </p:cNvPr>
          <p:cNvSpPr/>
          <p:nvPr/>
        </p:nvSpPr>
        <p:spPr>
          <a:xfrm>
            <a:off x="771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xmlns="" id="{498DF12B-9297-B9E3-BC0C-7FFB9F644292}"/>
              </a:ext>
            </a:extLst>
          </p:cNvPr>
          <p:cNvSpPr/>
          <p:nvPr/>
        </p:nvSpPr>
        <p:spPr>
          <a:xfrm>
            <a:off x="818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675E219F-6722-4D4F-E59A-7FDEBB172571}"/>
              </a:ext>
            </a:extLst>
          </p:cNvPr>
          <p:cNvSpPr/>
          <p:nvPr/>
        </p:nvSpPr>
        <p:spPr>
          <a:xfrm>
            <a:off x="8654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xmlns="" id="{E9980E13-58C9-C803-E3E6-366E6668A199}"/>
              </a:ext>
            </a:extLst>
          </p:cNvPr>
          <p:cNvSpPr/>
          <p:nvPr/>
        </p:nvSpPr>
        <p:spPr>
          <a:xfrm>
            <a:off x="9122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xmlns="" id="{B8549293-745A-6C0E-6B63-2F86C091CCD2}"/>
              </a:ext>
            </a:extLst>
          </p:cNvPr>
          <p:cNvSpPr/>
          <p:nvPr/>
        </p:nvSpPr>
        <p:spPr>
          <a:xfrm>
            <a:off x="8654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xmlns="" id="{1D823876-2863-23E1-F5AD-D3DD70BA2B61}"/>
              </a:ext>
            </a:extLst>
          </p:cNvPr>
          <p:cNvSpPr/>
          <p:nvPr/>
        </p:nvSpPr>
        <p:spPr>
          <a:xfrm>
            <a:off x="9122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56C1FB14-C8D2-AB4C-9CD1-A825C60392F4}"/>
              </a:ext>
            </a:extLst>
          </p:cNvPr>
          <p:cNvSpPr/>
          <p:nvPr/>
        </p:nvSpPr>
        <p:spPr>
          <a:xfrm>
            <a:off x="1005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xmlns="" id="{D48CC448-251B-CF7C-8F54-D4819B0A4460}"/>
              </a:ext>
            </a:extLst>
          </p:cNvPr>
          <p:cNvSpPr/>
          <p:nvPr/>
        </p:nvSpPr>
        <p:spPr>
          <a:xfrm>
            <a:off x="9590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xmlns="" id="{EC762921-0912-1CEF-1448-9E80207A7801}"/>
              </a:ext>
            </a:extLst>
          </p:cNvPr>
          <p:cNvSpPr/>
          <p:nvPr/>
        </p:nvSpPr>
        <p:spPr>
          <a:xfrm>
            <a:off x="1005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xmlns="" id="{4922EFE4-0570-A690-E22F-C7DA1CABAD94}"/>
              </a:ext>
            </a:extLst>
          </p:cNvPr>
          <p:cNvSpPr/>
          <p:nvPr/>
        </p:nvSpPr>
        <p:spPr>
          <a:xfrm>
            <a:off x="771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xmlns="" id="{2356876D-6758-A29F-84FE-B59E3E049F9F}"/>
              </a:ext>
            </a:extLst>
          </p:cNvPr>
          <p:cNvSpPr/>
          <p:nvPr/>
        </p:nvSpPr>
        <p:spPr>
          <a:xfrm>
            <a:off x="818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xmlns="" id="{A61C3DA9-A654-FED4-3238-D91482138CD0}"/>
              </a:ext>
            </a:extLst>
          </p:cNvPr>
          <p:cNvSpPr/>
          <p:nvPr/>
        </p:nvSpPr>
        <p:spPr>
          <a:xfrm>
            <a:off x="8654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xmlns="" id="{FF00121E-8FA8-0BD8-9239-58F01768F766}"/>
              </a:ext>
            </a:extLst>
          </p:cNvPr>
          <p:cNvSpPr/>
          <p:nvPr/>
        </p:nvSpPr>
        <p:spPr>
          <a:xfrm>
            <a:off x="9122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xmlns="" id="{D936034C-1501-2C08-794A-A17F02E4B5DE}"/>
              </a:ext>
            </a:extLst>
          </p:cNvPr>
          <p:cNvSpPr/>
          <p:nvPr/>
        </p:nvSpPr>
        <p:spPr>
          <a:xfrm>
            <a:off x="9590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xmlns="" id="{EA1C1F59-DF5D-4529-8443-80294F71320C}"/>
              </a:ext>
            </a:extLst>
          </p:cNvPr>
          <p:cNvSpPr/>
          <p:nvPr/>
        </p:nvSpPr>
        <p:spPr>
          <a:xfrm>
            <a:off x="1005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xmlns="" id="{2DAFE579-ECEC-B18F-2AE5-FF8B2F699A09}"/>
              </a:ext>
            </a:extLst>
          </p:cNvPr>
          <p:cNvSpPr/>
          <p:nvPr/>
        </p:nvSpPr>
        <p:spPr>
          <a:xfrm>
            <a:off x="1052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xmlns="" id="{1C3CAD28-F3C9-3786-2BDE-1CF9522B2B1B}"/>
              </a:ext>
            </a:extLst>
          </p:cNvPr>
          <p:cNvSpPr/>
          <p:nvPr/>
        </p:nvSpPr>
        <p:spPr>
          <a:xfrm>
            <a:off x="1052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xmlns="" id="{14586B80-9563-CE98-1F54-2B6D6C42B0CA}"/>
              </a:ext>
            </a:extLst>
          </p:cNvPr>
          <p:cNvSpPr/>
          <p:nvPr/>
        </p:nvSpPr>
        <p:spPr>
          <a:xfrm>
            <a:off x="1052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xmlns="" id="{A0A5B50A-2475-AC91-0C20-2E9434C5CAB1}"/>
              </a:ext>
            </a:extLst>
          </p:cNvPr>
          <p:cNvSpPr/>
          <p:nvPr/>
        </p:nvSpPr>
        <p:spPr>
          <a:xfrm>
            <a:off x="1052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xmlns="" id="{6482E273-FC9C-CB0A-3121-58ABE9B63433}"/>
              </a:ext>
            </a:extLst>
          </p:cNvPr>
          <p:cNvSpPr/>
          <p:nvPr/>
        </p:nvSpPr>
        <p:spPr>
          <a:xfrm>
            <a:off x="1052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xmlns="" id="{D20829A9-7073-CFF3-C914-4DF93C800686}"/>
              </a:ext>
            </a:extLst>
          </p:cNvPr>
          <p:cNvSpPr/>
          <p:nvPr/>
        </p:nvSpPr>
        <p:spPr>
          <a:xfrm>
            <a:off x="9122124" y="1951064"/>
            <a:ext cx="1404000" cy="1404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xmlns="" id="{D37F6EAC-514F-5473-A995-EC535CEF4172}"/>
              </a:ext>
            </a:extLst>
          </p:cNvPr>
          <p:cNvSpPr txBox="1"/>
          <p:nvPr/>
        </p:nvSpPr>
        <p:spPr>
          <a:xfrm>
            <a:off x="9122124" y="1949018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xmlns="" id="{7F9E9DF6-10D8-0ADD-6CE4-4F5673FBCE5F}"/>
              </a:ext>
            </a:extLst>
          </p:cNvPr>
          <p:cNvSpPr txBox="1"/>
          <p:nvPr/>
        </p:nvSpPr>
        <p:spPr>
          <a:xfrm>
            <a:off x="9230206" y="2137832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xmlns="" id="{42ADEF28-33BE-E716-D2F6-696D3303D821}"/>
              </a:ext>
            </a:extLst>
          </p:cNvPr>
          <p:cNvSpPr txBox="1"/>
          <p:nvPr/>
        </p:nvSpPr>
        <p:spPr>
          <a:xfrm>
            <a:off x="9136638" y="2150224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xmlns="" id="{8E58C669-3C33-55D6-85C0-CD38BFAE1E81}"/>
              </a:ext>
            </a:extLst>
          </p:cNvPr>
          <p:cNvSpPr/>
          <p:nvPr/>
        </p:nvSpPr>
        <p:spPr>
          <a:xfrm>
            <a:off x="9590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279CE1FD-D220-3CA1-A0D8-F78E127D947A}"/>
              </a:ext>
            </a:extLst>
          </p:cNvPr>
          <p:cNvSpPr/>
          <p:nvPr/>
        </p:nvSpPr>
        <p:spPr>
          <a:xfrm>
            <a:off x="1334254" y="4229186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xmlns="" id="{7AAEFD7A-747D-09C9-CC5C-691C327DE54E}"/>
              </a:ext>
            </a:extLst>
          </p:cNvPr>
          <p:cNvSpPr txBox="1"/>
          <p:nvPr/>
        </p:nvSpPr>
        <p:spPr>
          <a:xfrm>
            <a:off x="9572288" y="194652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7</a:t>
            </a:r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xmlns="" id="{3E946B05-D154-3070-CD72-4209F7D5E8BD}"/>
              </a:ext>
            </a:extLst>
          </p:cNvPr>
          <p:cNvSpPr txBox="1"/>
          <p:nvPr/>
        </p:nvSpPr>
        <p:spPr>
          <a:xfrm>
            <a:off x="9680370" y="213533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xmlns="" id="{E558CFD1-0B98-8F06-B1B3-D70F67E68004}"/>
              </a:ext>
            </a:extLst>
          </p:cNvPr>
          <p:cNvSpPr txBox="1"/>
          <p:nvPr/>
        </p:nvSpPr>
        <p:spPr>
          <a:xfrm>
            <a:off x="9586802" y="214772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54" name="ZoneTexte 153">
            <a:extLst>
              <a:ext uri="{FF2B5EF4-FFF2-40B4-BE49-F238E27FC236}">
                <a16:creationId xmlns:a16="http://schemas.microsoft.com/office/drawing/2014/main" xmlns="" id="{2771D146-2C2B-2F7A-4FE4-117A143DCF13}"/>
              </a:ext>
            </a:extLst>
          </p:cNvPr>
          <p:cNvSpPr txBox="1"/>
          <p:nvPr/>
        </p:nvSpPr>
        <p:spPr>
          <a:xfrm>
            <a:off x="10036966" y="193914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xmlns="" id="{469BD8E6-A0BE-1123-B617-0984D365F810}"/>
              </a:ext>
            </a:extLst>
          </p:cNvPr>
          <p:cNvSpPr txBox="1"/>
          <p:nvPr/>
        </p:nvSpPr>
        <p:spPr>
          <a:xfrm>
            <a:off x="10145048" y="212795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xmlns="" id="{8AA6D0CC-314E-C1E6-543F-2A79BA552D45}"/>
              </a:ext>
            </a:extLst>
          </p:cNvPr>
          <p:cNvSpPr txBox="1"/>
          <p:nvPr/>
        </p:nvSpPr>
        <p:spPr>
          <a:xfrm>
            <a:off x="10051480" y="214034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xmlns="" id="{73E60D83-6219-2D1D-0DA6-4CE359D90ED3}"/>
              </a:ext>
            </a:extLst>
          </p:cNvPr>
          <p:cNvSpPr txBox="1"/>
          <p:nvPr/>
        </p:nvSpPr>
        <p:spPr>
          <a:xfrm>
            <a:off x="9111489" y="2418274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5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xmlns="" id="{99CFA460-9DD9-9F45-3493-F49241524E4B}"/>
              </a:ext>
            </a:extLst>
          </p:cNvPr>
          <p:cNvSpPr txBox="1"/>
          <p:nvPr/>
        </p:nvSpPr>
        <p:spPr>
          <a:xfrm>
            <a:off x="9219571" y="2607088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9" name="ZoneTexte 158">
            <a:extLst>
              <a:ext uri="{FF2B5EF4-FFF2-40B4-BE49-F238E27FC236}">
                <a16:creationId xmlns:a16="http://schemas.microsoft.com/office/drawing/2014/main" xmlns="" id="{03F536AB-FA0C-67FC-F794-B86BECDBB7CB}"/>
              </a:ext>
            </a:extLst>
          </p:cNvPr>
          <p:cNvSpPr txBox="1"/>
          <p:nvPr/>
        </p:nvSpPr>
        <p:spPr>
          <a:xfrm>
            <a:off x="9126003" y="261948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0" name="ZoneTexte 159">
            <a:extLst>
              <a:ext uri="{FF2B5EF4-FFF2-40B4-BE49-F238E27FC236}">
                <a16:creationId xmlns:a16="http://schemas.microsoft.com/office/drawing/2014/main" xmlns="" id="{D29B7DF4-46E6-9907-7315-D36E4D3482A3}"/>
              </a:ext>
            </a:extLst>
          </p:cNvPr>
          <p:cNvSpPr txBox="1"/>
          <p:nvPr/>
        </p:nvSpPr>
        <p:spPr>
          <a:xfrm>
            <a:off x="9602024" y="2407173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161" name="ZoneTexte 160">
            <a:extLst>
              <a:ext uri="{FF2B5EF4-FFF2-40B4-BE49-F238E27FC236}">
                <a16:creationId xmlns:a16="http://schemas.microsoft.com/office/drawing/2014/main" xmlns="" id="{8521DCDC-1671-D9B7-D152-AB72AF582430}"/>
              </a:ext>
            </a:extLst>
          </p:cNvPr>
          <p:cNvSpPr txBox="1"/>
          <p:nvPr/>
        </p:nvSpPr>
        <p:spPr>
          <a:xfrm>
            <a:off x="9710106" y="2595987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xmlns="" id="{744692D1-0907-49D8-F049-22ED2E93E1C5}"/>
              </a:ext>
            </a:extLst>
          </p:cNvPr>
          <p:cNvSpPr txBox="1"/>
          <p:nvPr/>
        </p:nvSpPr>
        <p:spPr>
          <a:xfrm>
            <a:off x="9616538" y="2608379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xmlns="" id="{ED31E0EC-6675-3620-ACA0-86E7045211DC}"/>
              </a:ext>
            </a:extLst>
          </p:cNvPr>
          <p:cNvSpPr txBox="1"/>
          <p:nvPr/>
        </p:nvSpPr>
        <p:spPr>
          <a:xfrm>
            <a:off x="10046224" y="240626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xmlns="" id="{5A997624-F2E2-763A-533E-6B607ECD75D4}"/>
              </a:ext>
            </a:extLst>
          </p:cNvPr>
          <p:cNvSpPr txBox="1"/>
          <p:nvPr/>
        </p:nvSpPr>
        <p:spPr>
          <a:xfrm>
            <a:off x="10154306" y="259508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xmlns="" id="{BA5DE14F-669B-A24A-2D56-365953436852}"/>
              </a:ext>
            </a:extLst>
          </p:cNvPr>
          <p:cNvSpPr txBox="1"/>
          <p:nvPr/>
        </p:nvSpPr>
        <p:spPr>
          <a:xfrm>
            <a:off x="10060738" y="260747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xmlns="" id="{1C9CC429-31BA-9407-8EE3-898389BCE293}"/>
              </a:ext>
            </a:extLst>
          </p:cNvPr>
          <p:cNvSpPr txBox="1"/>
          <p:nvPr/>
        </p:nvSpPr>
        <p:spPr>
          <a:xfrm>
            <a:off x="9131043" y="287790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xmlns="" id="{058E59C3-5CA2-2E14-F6B6-6410A74D4E64}"/>
              </a:ext>
            </a:extLst>
          </p:cNvPr>
          <p:cNvSpPr txBox="1"/>
          <p:nvPr/>
        </p:nvSpPr>
        <p:spPr>
          <a:xfrm>
            <a:off x="9239125" y="306672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168" name="ZoneTexte 167">
            <a:extLst>
              <a:ext uri="{FF2B5EF4-FFF2-40B4-BE49-F238E27FC236}">
                <a16:creationId xmlns:a16="http://schemas.microsoft.com/office/drawing/2014/main" xmlns="" id="{6ECF084E-514C-5AB9-51E8-4FCF7B04C4C7}"/>
              </a:ext>
            </a:extLst>
          </p:cNvPr>
          <p:cNvSpPr txBox="1"/>
          <p:nvPr/>
        </p:nvSpPr>
        <p:spPr>
          <a:xfrm>
            <a:off x="9145557" y="307911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9" name="ZoneTexte 168">
            <a:extLst>
              <a:ext uri="{FF2B5EF4-FFF2-40B4-BE49-F238E27FC236}">
                <a16:creationId xmlns:a16="http://schemas.microsoft.com/office/drawing/2014/main" xmlns="" id="{14F5F72D-C604-4B9E-81D9-EA5E16415054}"/>
              </a:ext>
            </a:extLst>
          </p:cNvPr>
          <p:cNvSpPr txBox="1"/>
          <p:nvPr/>
        </p:nvSpPr>
        <p:spPr>
          <a:xfrm>
            <a:off x="9601044" y="2867051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4</a:t>
            </a:r>
          </a:p>
        </p:txBody>
      </p:sp>
      <p:sp>
        <p:nvSpPr>
          <p:cNvPr id="170" name="ZoneTexte 169">
            <a:extLst>
              <a:ext uri="{FF2B5EF4-FFF2-40B4-BE49-F238E27FC236}">
                <a16:creationId xmlns:a16="http://schemas.microsoft.com/office/drawing/2014/main" xmlns="" id="{49A435B2-570B-21C2-FC86-FCC0B438B8BD}"/>
              </a:ext>
            </a:extLst>
          </p:cNvPr>
          <p:cNvSpPr txBox="1"/>
          <p:nvPr/>
        </p:nvSpPr>
        <p:spPr>
          <a:xfrm>
            <a:off x="9709126" y="3055865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1" name="ZoneTexte 170">
            <a:extLst>
              <a:ext uri="{FF2B5EF4-FFF2-40B4-BE49-F238E27FC236}">
                <a16:creationId xmlns:a16="http://schemas.microsoft.com/office/drawing/2014/main" xmlns="" id="{3804CD04-1768-BECB-F644-88217528228E}"/>
              </a:ext>
            </a:extLst>
          </p:cNvPr>
          <p:cNvSpPr txBox="1"/>
          <p:nvPr/>
        </p:nvSpPr>
        <p:spPr>
          <a:xfrm>
            <a:off x="9615558" y="306825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72" name="ZoneTexte 171">
            <a:extLst>
              <a:ext uri="{FF2B5EF4-FFF2-40B4-BE49-F238E27FC236}">
                <a16:creationId xmlns:a16="http://schemas.microsoft.com/office/drawing/2014/main" xmlns="" id="{01CDF451-9889-BA32-D734-2DA290267C2E}"/>
              </a:ext>
            </a:extLst>
          </p:cNvPr>
          <p:cNvSpPr txBox="1"/>
          <p:nvPr/>
        </p:nvSpPr>
        <p:spPr>
          <a:xfrm>
            <a:off x="10041816" y="286601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3</a:t>
            </a: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xmlns="" id="{53185EA5-B381-3CDB-59FB-BDAC6B35B9A1}"/>
              </a:ext>
            </a:extLst>
          </p:cNvPr>
          <p:cNvSpPr txBox="1"/>
          <p:nvPr/>
        </p:nvSpPr>
        <p:spPr>
          <a:xfrm>
            <a:off x="10149898" y="305482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174" name="ZoneTexte 173">
            <a:extLst>
              <a:ext uri="{FF2B5EF4-FFF2-40B4-BE49-F238E27FC236}">
                <a16:creationId xmlns:a16="http://schemas.microsoft.com/office/drawing/2014/main" xmlns="" id="{327DA414-09A2-54A4-8381-67BD0C95C380}"/>
              </a:ext>
            </a:extLst>
          </p:cNvPr>
          <p:cNvSpPr txBox="1"/>
          <p:nvPr/>
        </p:nvSpPr>
        <p:spPr>
          <a:xfrm>
            <a:off x="10056330" y="306721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xmlns="" id="{2CABAB27-ABD6-318E-61B0-1E142C50BC34}"/>
              </a:ext>
            </a:extLst>
          </p:cNvPr>
          <p:cNvSpPr txBox="1"/>
          <p:nvPr/>
        </p:nvSpPr>
        <p:spPr>
          <a:xfrm>
            <a:off x="8782474" y="3811828"/>
            <a:ext cx="257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 = -8 + 0 – 12 + 5 + 30 + 8 – 16 + 0 – 3</a:t>
            </a:r>
          </a:p>
          <a:p>
            <a:r>
              <a:rPr lang="fr-FR" sz="1200" dirty="0"/>
              <a:t>R = 4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xmlns="" id="{27FBD3D7-E75F-D748-59A0-AA0FA63B08A2}"/>
              </a:ext>
            </a:extLst>
          </p:cNvPr>
          <p:cNvSpPr/>
          <p:nvPr/>
        </p:nvSpPr>
        <p:spPr>
          <a:xfrm>
            <a:off x="3871209" y="4725352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xmlns="" id="{754B7CED-F655-3804-411A-EC1117B573CC}"/>
              </a:ext>
            </a:extLst>
          </p:cNvPr>
          <p:cNvSpPr/>
          <p:nvPr/>
        </p:nvSpPr>
        <p:spPr>
          <a:xfrm>
            <a:off x="4339209" y="5197927"/>
            <a:ext cx="468000" cy="46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812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6463D61-E8C3-174D-03F4-A7E2DE6A8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8D357AE-74C6-6AFD-5384-9DA100C51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F447B7F-D0C6-B8CB-F7D9-366E620BBDA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316111CE-D815-664B-5A57-BCD1E00E9C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CEC062A-D748-7173-4B5A-D49C31DA046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5423D9CD-01C9-42C5-F1AB-8934B75A3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FAF71E49-1F72-A499-95AC-83FE7A19861C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/ Convolution</a:t>
            </a:r>
            <a:endParaRPr lang="fr-FR" dirty="0">
              <a:latin typeface="+mj-lt"/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xmlns="" id="{B81BC3A6-B08D-6812-C8E9-D13E3FCE557D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xmlns="" id="{DAAB3233-59F8-3E23-8655-1B530D7F7831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BEC48C1-8090-40E9-7B45-B02A4EF00993}"/>
              </a:ext>
            </a:extLst>
          </p:cNvPr>
          <p:cNvSpPr/>
          <p:nvPr/>
        </p:nvSpPr>
        <p:spPr>
          <a:xfrm>
            <a:off x="11495875" y="5921253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732CF33-D8E9-E0EA-6742-0DD5E62A3AC8}"/>
              </a:ext>
            </a:extLst>
          </p:cNvPr>
          <p:cNvSpPr/>
          <p:nvPr/>
        </p:nvSpPr>
        <p:spPr>
          <a:xfrm>
            <a:off x="7522210" y="52046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6ABCA19F-24F4-4D8C-0270-CC36946AF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159" y="3002403"/>
            <a:ext cx="9191625" cy="20103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8200928-21FF-06B3-BE72-A64074B13DFC}"/>
              </a:ext>
            </a:extLst>
          </p:cNvPr>
          <p:cNvSpPr/>
          <p:nvPr/>
        </p:nvSpPr>
        <p:spPr>
          <a:xfrm>
            <a:off x="6555352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855D4D5-76FD-F99E-94ED-21348142AC1B}"/>
              </a:ext>
            </a:extLst>
          </p:cNvPr>
          <p:cNvSpPr/>
          <p:nvPr/>
        </p:nvSpPr>
        <p:spPr>
          <a:xfrm>
            <a:off x="6879352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1BCAA13-2C01-C72F-059D-993F6DFA04D8}"/>
              </a:ext>
            </a:extLst>
          </p:cNvPr>
          <p:cNvSpPr/>
          <p:nvPr/>
        </p:nvSpPr>
        <p:spPr>
          <a:xfrm>
            <a:off x="6555352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1D0AAE2-594A-B42A-18BF-EE29ABBD6404}"/>
              </a:ext>
            </a:extLst>
          </p:cNvPr>
          <p:cNvSpPr/>
          <p:nvPr/>
        </p:nvSpPr>
        <p:spPr>
          <a:xfrm>
            <a:off x="7203819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D2B62804-F2C9-2E45-4D85-4880C6E23E38}"/>
              </a:ext>
            </a:extLst>
          </p:cNvPr>
          <p:cNvSpPr/>
          <p:nvPr/>
        </p:nvSpPr>
        <p:spPr>
          <a:xfrm>
            <a:off x="7203819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408F5296-107E-EEA2-99E9-212E4256B1E3}"/>
              </a:ext>
            </a:extLst>
          </p:cNvPr>
          <p:cNvSpPr/>
          <p:nvPr/>
        </p:nvSpPr>
        <p:spPr>
          <a:xfrm>
            <a:off x="655897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4472B3F3-DE5E-8F48-EFA8-413A0AB6B728}"/>
              </a:ext>
            </a:extLst>
          </p:cNvPr>
          <p:cNvSpPr/>
          <p:nvPr/>
        </p:nvSpPr>
        <p:spPr>
          <a:xfrm>
            <a:off x="6881399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98D3BA11-76AA-81E7-6A75-139780F0F059}"/>
              </a:ext>
            </a:extLst>
          </p:cNvPr>
          <p:cNvSpPr/>
          <p:nvPr/>
        </p:nvSpPr>
        <p:spPr>
          <a:xfrm>
            <a:off x="720413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FBFE0B83-3C19-4C69-CAA6-91674389E8CC}"/>
              </a:ext>
            </a:extLst>
          </p:cNvPr>
          <p:cNvSpPr/>
          <p:nvPr/>
        </p:nvSpPr>
        <p:spPr>
          <a:xfrm>
            <a:off x="6881086" y="5854775"/>
            <a:ext cx="324000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5F42A66-FBFA-C2C4-11D8-B2330E3D125D}"/>
              </a:ext>
            </a:extLst>
          </p:cNvPr>
          <p:cNvSpPr/>
          <p:nvPr/>
        </p:nvSpPr>
        <p:spPr>
          <a:xfrm>
            <a:off x="6555352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4B6688DF-036A-93B9-DCE1-79FB4A8B7C4B}"/>
              </a:ext>
            </a:extLst>
          </p:cNvPr>
          <p:cNvSpPr/>
          <p:nvPr/>
        </p:nvSpPr>
        <p:spPr>
          <a:xfrm>
            <a:off x="6873919" y="5203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2DEA7A5F-A6BB-8469-D040-A6CFDE8422FD}"/>
              </a:ext>
            </a:extLst>
          </p:cNvPr>
          <p:cNvSpPr/>
          <p:nvPr/>
        </p:nvSpPr>
        <p:spPr>
          <a:xfrm>
            <a:off x="7198386" y="5203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CA3128D2-B1BF-8087-6452-89F2585E8FB3}"/>
              </a:ext>
            </a:extLst>
          </p:cNvPr>
          <p:cNvSpPr/>
          <p:nvPr/>
        </p:nvSpPr>
        <p:spPr>
          <a:xfrm>
            <a:off x="6561695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8AAD49AD-F3AA-AA94-9636-8338565B5367}"/>
              </a:ext>
            </a:extLst>
          </p:cNvPr>
          <p:cNvSpPr/>
          <p:nvPr/>
        </p:nvSpPr>
        <p:spPr>
          <a:xfrm>
            <a:off x="6882321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B3F8E906-CC36-37CC-D18F-DC246529D0D1}"/>
              </a:ext>
            </a:extLst>
          </p:cNvPr>
          <p:cNvSpPr/>
          <p:nvPr/>
        </p:nvSpPr>
        <p:spPr>
          <a:xfrm>
            <a:off x="7202506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xmlns="" id="{20EA855B-7FE6-DADB-93F5-461168EA9507}"/>
              </a:ext>
            </a:extLst>
          </p:cNvPr>
          <p:cNvSpPr/>
          <p:nvPr/>
        </p:nvSpPr>
        <p:spPr>
          <a:xfrm>
            <a:off x="7522210" y="55257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xmlns="" id="{DCD4F134-35D1-900E-8209-FC15EB53EC37}"/>
              </a:ext>
            </a:extLst>
          </p:cNvPr>
          <p:cNvSpPr/>
          <p:nvPr/>
        </p:nvSpPr>
        <p:spPr>
          <a:xfrm>
            <a:off x="7522210" y="585079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xmlns="" id="{E1B78BF3-AA02-C607-258A-F66A9CEB3D4C}"/>
              </a:ext>
            </a:extLst>
          </p:cNvPr>
          <p:cNvSpPr/>
          <p:nvPr/>
        </p:nvSpPr>
        <p:spPr>
          <a:xfrm>
            <a:off x="7522210" y="61749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xmlns="" id="{9D0A8A2B-0DFB-CB8E-DB95-20255883A906}"/>
              </a:ext>
            </a:extLst>
          </p:cNvPr>
          <p:cNvSpPr/>
          <p:nvPr/>
        </p:nvSpPr>
        <p:spPr>
          <a:xfrm>
            <a:off x="7522210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xmlns="" id="{0A82CBEE-1148-C798-E8C3-DE6DC968A084}"/>
              </a:ext>
            </a:extLst>
          </p:cNvPr>
          <p:cNvSpPr/>
          <p:nvPr/>
        </p:nvSpPr>
        <p:spPr>
          <a:xfrm>
            <a:off x="6237375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xmlns="" id="{9F4338DD-F5B7-BB43-3140-5965FC4A5C64}"/>
              </a:ext>
            </a:extLst>
          </p:cNvPr>
          <p:cNvSpPr/>
          <p:nvPr/>
        </p:nvSpPr>
        <p:spPr>
          <a:xfrm>
            <a:off x="6237375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xmlns="" id="{EE4AA4A4-322C-AA8B-1672-BFBD4A58A94D}"/>
              </a:ext>
            </a:extLst>
          </p:cNvPr>
          <p:cNvSpPr/>
          <p:nvPr/>
        </p:nvSpPr>
        <p:spPr>
          <a:xfrm>
            <a:off x="6237375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xmlns="" id="{248C400F-7987-FBD6-B76A-94233447F6A4}"/>
              </a:ext>
            </a:extLst>
          </p:cNvPr>
          <p:cNvSpPr/>
          <p:nvPr/>
        </p:nvSpPr>
        <p:spPr>
          <a:xfrm>
            <a:off x="6237375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xmlns="" id="{C961D997-5ABA-7BE4-1919-E9C2A4892599}"/>
              </a:ext>
            </a:extLst>
          </p:cNvPr>
          <p:cNvSpPr/>
          <p:nvPr/>
        </p:nvSpPr>
        <p:spPr>
          <a:xfrm>
            <a:off x="6237375" y="64955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xmlns="" id="{86CF7235-64FC-8A71-12A8-9EDBA9108C17}"/>
              </a:ext>
            </a:extLst>
          </p:cNvPr>
          <p:cNvSpPr/>
          <p:nvPr/>
        </p:nvSpPr>
        <p:spPr>
          <a:xfrm>
            <a:off x="6237375" y="5203516"/>
            <a:ext cx="1608835" cy="1615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188" name="ZoneTexte 187">
            <a:extLst>
              <a:ext uri="{FF2B5EF4-FFF2-40B4-BE49-F238E27FC236}">
                <a16:creationId xmlns:a16="http://schemas.microsoft.com/office/drawing/2014/main" xmlns="" id="{BC4EB97F-F67E-A400-64BE-175AB80FA279}"/>
              </a:ext>
            </a:extLst>
          </p:cNvPr>
          <p:cNvSpPr txBox="1"/>
          <p:nvPr/>
        </p:nvSpPr>
        <p:spPr>
          <a:xfrm>
            <a:off x="7949752" y="5230061"/>
            <a:ext cx="160883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Gaussian</a:t>
            </a:r>
            <a:r>
              <a:rPr lang="fr-FR" sz="1200" b="1" i="1" dirty="0"/>
              <a:t> Kernel  </a:t>
            </a:r>
          </a:p>
          <a:p>
            <a:r>
              <a:rPr lang="fr-FR" sz="1050" dirty="0"/>
              <a:t>(x 1/273)</a:t>
            </a:r>
            <a:endParaRPr lang="fr-FR" sz="1200" dirty="0"/>
          </a:p>
        </p:txBody>
      </p:sp>
      <p:sp>
        <p:nvSpPr>
          <p:cNvPr id="189" name="ZoneTexte 188">
            <a:extLst>
              <a:ext uri="{FF2B5EF4-FFF2-40B4-BE49-F238E27FC236}">
                <a16:creationId xmlns:a16="http://schemas.microsoft.com/office/drawing/2014/main" xmlns="" id="{1B101734-21A5-CEF9-198B-05BB4047882C}"/>
              </a:ext>
            </a:extLst>
          </p:cNvPr>
          <p:cNvSpPr txBox="1"/>
          <p:nvPr/>
        </p:nvSpPr>
        <p:spPr>
          <a:xfrm>
            <a:off x="10179050" y="5071649"/>
            <a:ext cx="201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Mean</a:t>
            </a:r>
            <a:r>
              <a:rPr lang="fr-FR" sz="1200" b="1" i="1" dirty="0"/>
              <a:t> Kernel </a:t>
            </a:r>
            <a:r>
              <a:rPr lang="fr-FR" sz="1100" dirty="0"/>
              <a:t>( x 1/(N*M) )</a:t>
            </a:r>
            <a:endParaRPr lang="fr-FR" sz="1200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xmlns="" id="{41AB8267-0AEB-4857-342B-B5354FAF151D}"/>
              </a:ext>
            </a:extLst>
          </p:cNvPr>
          <p:cNvSpPr/>
          <p:nvPr/>
        </p:nvSpPr>
        <p:spPr>
          <a:xfrm>
            <a:off x="10703875" y="5525706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xmlns="" id="{7FAD42E0-0A60-9C7F-343D-D2DE4A1B1F89}"/>
              </a:ext>
            </a:extLst>
          </p:cNvPr>
          <p:cNvSpPr/>
          <p:nvPr/>
        </p:nvSpPr>
        <p:spPr>
          <a:xfrm>
            <a:off x="11099875" y="5526472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xmlns="" id="{40016D72-71F7-A777-96F2-2643C290575C}"/>
              </a:ext>
            </a:extLst>
          </p:cNvPr>
          <p:cNvSpPr/>
          <p:nvPr/>
        </p:nvSpPr>
        <p:spPr>
          <a:xfrm>
            <a:off x="10703875" y="5920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xmlns="" id="{CDE0C0D4-2557-63B6-9745-64A81EA9490C}"/>
              </a:ext>
            </a:extLst>
          </p:cNvPr>
          <p:cNvSpPr/>
          <p:nvPr/>
        </p:nvSpPr>
        <p:spPr>
          <a:xfrm>
            <a:off x="11495875" y="5524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 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xmlns="" id="{D010AF64-43FD-F75F-3563-84D319EE7FD0}"/>
              </a:ext>
            </a:extLst>
          </p:cNvPr>
          <p:cNvSpPr/>
          <p:nvPr/>
        </p:nvSpPr>
        <p:spPr>
          <a:xfrm>
            <a:off x="11495875" y="6321265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xmlns="" id="{B7CFD50E-A165-B3C6-3EC2-641215BA4F11}"/>
              </a:ext>
            </a:extLst>
          </p:cNvPr>
          <p:cNvSpPr/>
          <p:nvPr/>
        </p:nvSpPr>
        <p:spPr>
          <a:xfrm>
            <a:off x="10703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xmlns="" id="{0215265B-040A-D726-3046-54BEDC995002}"/>
              </a:ext>
            </a:extLst>
          </p:cNvPr>
          <p:cNvSpPr/>
          <p:nvPr/>
        </p:nvSpPr>
        <p:spPr>
          <a:xfrm>
            <a:off x="11099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xmlns="" id="{EDA47649-4477-A91D-35F0-05B9C61DE8A4}"/>
              </a:ext>
            </a:extLst>
          </p:cNvPr>
          <p:cNvSpPr/>
          <p:nvPr/>
        </p:nvSpPr>
        <p:spPr>
          <a:xfrm>
            <a:off x="10692339" y="5524077"/>
            <a:ext cx="1199536" cy="1188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xmlns="" id="{98323960-E662-7F82-DA35-654A1B603840}"/>
              </a:ext>
            </a:extLst>
          </p:cNvPr>
          <p:cNvSpPr/>
          <p:nvPr/>
        </p:nvSpPr>
        <p:spPr>
          <a:xfrm>
            <a:off x="11099875" y="5920487"/>
            <a:ext cx="396000" cy="39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9" name="ZoneTexte 198">
            <a:extLst>
              <a:ext uri="{FF2B5EF4-FFF2-40B4-BE49-F238E27FC236}">
                <a16:creationId xmlns:a16="http://schemas.microsoft.com/office/drawing/2014/main" xmlns="" id="{3968014F-D217-2A85-8646-567B10358A6E}"/>
              </a:ext>
            </a:extLst>
          </p:cNvPr>
          <p:cNvSpPr txBox="1"/>
          <p:nvPr/>
        </p:nvSpPr>
        <p:spPr>
          <a:xfrm>
            <a:off x="5979776" y="1494071"/>
            <a:ext cx="3732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Suppression de détails insignifiants</a:t>
            </a:r>
          </a:p>
        </p:txBody>
      </p:sp>
    </p:spTree>
    <p:extLst>
      <p:ext uri="{BB962C8B-B14F-4D97-AF65-F5344CB8AC3E}">
        <p14:creationId xmlns:p14="http://schemas.microsoft.com/office/powerpoint/2010/main" val="2612086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00CA3F0-5B97-7387-CD2B-E1630BA32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768A2998-0CF3-E019-303D-594B072D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163" y="4287956"/>
            <a:ext cx="5829079" cy="25700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7CC6026F-8D80-B5C3-0BDA-55FECB9AF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313" y="1248697"/>
            <a:ext cx="6289566" cy="294034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777719C8-F9C5-297B-3D59-0B93A52E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1E7F9D2-C4FC-C767-4DED-D5FD9B68F52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A8EC8BA2-CE5B-AFC7-4658-003D574558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CD67EAA-FEFB-2B76-D4E0-BE8E4EF3DA8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C724D905-44C8-A9D7-7423-2855321C1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4ED95137-60C5-2EFF-E1E0-7A252855EAE4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par TF</a:t>
            </a:r>
            <a:endParaRPr lang="fr-FR" dirty="0">
              <a:latin typeface="+mj-lt"/>
            </a:endParaRP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xmlns="" id="{EB371AC7-40BA-98B3-F5B1-FDCA9C6FCA94}"/>
              </a:ext>
            </a:extLst>
          </p:cNvPr>
          <p:cNvSpPr/>
          <p:nvPr/>
        </p:nvSpPr>
        <p:spPr bwMode="auto">
          <a:xfrm rot="16200000">
            <a:off x="9571155" y="4015626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29" name="Flèche : chevron 28">
            <a:extLst>
              <a:ext uri="{FF2B5EF4-FFF2-40B4-BE49-F238E27FC236}">
                <a16:creationId xmlns:a16="http://schemas.microsoft.com/office/drawing/2014/main" xmlns="" id="{90B037BF-252C-425B-93AC-49EBF5576D92}"/>
              </a:ext>
            </a:extLst>
          </p:cNvPr>
          <p:cNvSpPr/>
          <p:nvPr/>
        </p:nvSpPr>
        <p:spPr bwMode="auto">
          <a:xfrm rot="5400000">
            <a:off x="4934666" y="3985818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30" name="Flèche : chevron 29">
            <a:extLst>
              <a:ext uri="{FF2B5EF4-FFF2-40B4-BE49-F238E27FC236}">
                <a16:creationId xmlns:a16="http://schemas.microsoft.com/office/drawing/2014/main" xmlns="" id="{8FCE4F28-CACF-FCC5-918B-503A0F16839E}"/>
              </a:ext>
            </a:extLst>
          </p:cNvPr>
          <p:cNvSpPr/>
          <p:nvPr/>
        </p:nvSpPr>
        <p:spPr bwMode="auto">
          <a:xfrm>
            <a:off x="7250897" y="5260604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xmlns="" id="{E685CE68-2D05-F157-7991-9F73A835CE11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xmlns="" id="{84082C20-D475-E6F3-A553-40F66F3DD5D7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98835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0386BE0-B195-3A46-6850-32D82B16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2986109-CDE3-0E28-7122-CC0D191C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6C8B2C0-2761-1B7B-62F6-ED23156F2C2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393A47F0-03B9-0244-55E7-6941A80231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00D2326-20BD-0516-8C93-D5A5E8E197B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EE2AF42F-30B4-DE8A-C333-5E509E1AE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4F4E4564-EF4D-5CB7-A8D4-4520B0DE29A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Erosion / Dilatation</a:t>
            </a:r>
            <a:endParaRPr lang="fr-FR" dirty="0">
              <a:latin typeface="+mj-lt"/>
            </a:endParaRPr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xmlns="" id="{70556FB0-FCAD-999E-12F4-D323C47B5EC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xmlns="" id="{0BDAF9B7-3CA6-5147-5907-F20FEE9E2D98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89481B-02A7-DF26-67CF-764E9A06DE26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7DC6E99-414D-14ED-6BC3-D28A66F82F0B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6E6BE93-5509-13A7-E6CC-2D01A26BC0A5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F76F81B-83D8-CBFB-997E-4F5623FA641C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CF496CB-B35A-A998-114E-355661024982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37E758B-7726-6F4E-D858-1C675C50F806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D515F2B-D038-5482-BAE7-F8A9D13D2167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E759A40-B129-A714-BBB5-7AF2003D0194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DE099AC8-B3CB-4380-087D-1489345CDC57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A26E57E-D85B-7F43-141D-0A9C828193C1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6EAC59C-6916-F04A-248D-F39D5CBF6DCA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0451A25-46AC-FD41-FCF3-580E3A166EAB}"/>
              </a:ext>
            </a:extLst>
          </p:cNvPr>
          <p:cNvSpPr/>
          <p:nvPr/>
        </p:nvSpPr>
        <p:spPr>
          <a:xfrm>
            <a:off x="8124213" y="159140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ED930534-39E4-8401-2632-EAD9C99E8298}"/>
              </a:ext>
            </a:extLst>
          </p:cNvPr>
          <p:cNvSpPr/>
          <p:nvPr/>
        </p:nvSpPr>
        <p:spPr>
          <a:xfrm>
            <a:off x="7152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073AF69F-43E0-FAC7-7CD6-CC102BF54714}"/>
              </a:ext>
            </a:extLst>
          </p:cNvPr>
          <p:cNvSpPr/>
          <p:nvPr/>
        </p:nvSpPr>
        <p:spPr>
          <a:xfrm>
            <a:off x="7476213" y="159007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B78B9F06-7CBA-D1A0-85DC-40C83902C960}"/>
              </a:ext>
            </a:extLst>
          </p:cNvPr>
          <p:cNvSpPr/>
          <p:nvPr/>
        </p:nvSpPr>
        <p:spPr>
          <a:xfrm>
            <a:off x="7800213" y="1589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2C7E3156-91B0-556D-9FC5-6347E2F6114A}"/>
              </a:ext>
            </a:extLst>
          </p:cNvPr>
          <p:cNvSpPr/>
          <p:nvPr/>
        </p:nvSpPr>
        <p:spPr>
          <a:xfrm>
            <a:off x="6828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3D96BDBD-BAF2-30C6-D2E2-1B623D07D5D4}"/>
              </a:ext>
            </a:extLst>
          </p:cNvPr>
          <p:cNvSpPr/>
          <p:nvPr/>
        </p:nvSpPr>
        <p:spPr>
          <a:xfrm>
            <a:off x="8124213" y="1913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40F7D2E2-7EB2-7ACB-BC6D-0E3D75936A40}"/>
              </a:ext>
            </a:extLst>
          </p:cNvPr>
          <p:cNvSpPr/>
          <p:nvPr/>
        </p:nvSpPr>
        <p:spPr>
          <a:xfrm>
            <a:off x="7152213" y="191274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7B722E9C-1262-9BD8-3445-F505A2004B30}"/>
              </a:ext>
            </a:extLst>
          </p:cNvPr>
          <p:cNvSpPr/>
          <p:nvPr/>
        </p:nvSpPr>
        <p:spPr>
          <a:xfrm>
            <a:off x="7476213" y="191250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0737D87F-5202-D379-FEE6-287D1328438D}"/>
              </a:ext>
            </a:extLst>
          </p:cNvPr>
          <p:cNvSpPr/>
          <p:nvPr/>
        </p:nvSpPr>
        <p:spPr>
          <a:xfrm>
            <a:off x="7800213" y="191226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F53405D6-7979-4173-3FA4-3CACAFEEFE3F}"/>
              </a:ext>
            </a:extLst>
          </p:cNvPr>
          <p:cNvSpPr/>
          <p:nvPr/>
        </p:nvSpPr>
        <p:spPr>
          <a:xfrm>
            <a:off x="6828213" y="191274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3AFBF722-6BF2-604B-6F16-B7CC94749D26}"/>
              </a:ext>
            </a:extLst>
          </p:cNvPr>
          <p:cNvSpPr/>
          <p:nvPr/>
        </p:nvSpPr>
        <p:spPr>
          <a:xfrm>
            <a:off x="8124213" y="224006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F574B61F-65AA-4ECC-73CC-3913CFA2262F}"/>
              </a:ext>
            </a:extLst>
          </p:cNvPr>
          <p:cNvSpPr/>
          <p:nvPr/>
        </p:nvSpPr>
        <p:spPr>
          <a:xfrm>
            <a:off x="7152213" y="22389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1FE0DC3A-9DDF-1AE5-1B1B-8E475D7CCB87}"/>
              </a:ext>
            </a:extLst>
          </p:cNvPr>
          <p:cNvSpPr/>
          <p:nvPr/>
        </p:nvSpPr>
        <p:spPr>
          <a:xfrm>
            <a:off x="7476213" y="223873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E72E3AFF-26A1-AF2C-96C6-D8C0482B7504}"/>
              </a:ext>
            </a:extLst>
          </p:cNvPr>
          <p:cNvSpPr/>
          <p:nvPr/>
        </p:nvSpPr>
        <p:spPr>
          <a:xfrm>
            <a:off x="7800213" y="223849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6386EF0-1143-4F7B-85F2-10923913BAC3}"/>
              </a:ext>
            </a:extLst>
          </p:cNvPr>
          <p:cNvSpPr/>
          <p:nvPr/>
        </p:nvSpPr>
        <p:spPr>
          <a:xfrm>
            <a:off x="6828213" y="22389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51DFB17-08A2-CEE0-D516-ABEA38EB0340}"/>
              </a:ext>
            </a:extLst>
          </p:cNvPr>
          <p:cNvSpPr/>
          <p:nvPr/>
        </p:nvSpPr>
        <p:spPr>
          <a:xfrm>
            <a:off x="8124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F487178F-CF91-6284-33A8-F65FF489BC7C}"/>
              </a:ext>
            </a:extLst>
          </p:cNvPr>
          <p:cNvSpPr/>
          <p:nvPr/>
        </p:nvSpPr>
        <p:spPr>
          <a:xfrm>
            <a:off x="7152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69BE40C7-84EF-CECC-43E3-9075D216F4B8}"/>
              </a:ext>
            </a:extLst>
          </p:cNvPr>
          <p:cNvSpPr/>
          <p:nvPr/>
        </p:nvSpPr>
        <p:spPr>
          <a:xfrm>
            <a:off x="7476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9FC2C8AD-8FAE-75C4-1A08-6D5FDF10A7A2}"/>
              </a:ext>
            </a:extLst>
          </p:cNvPr>
          <p:cNvSpPr/>
          <p:nvPr/>
        </p:nvSpPr>
        <p:spPr>
          <a:xfrm>
            <a:off x="7800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9F2C087-F407-986C-8527-A3FEED149BF2}"/>
              </a:ext>
            </a:extLst>
          </p:cNvPr>
          <p:cNvSpPr/>
          <p:nvPr/>
        </p:nvSpPr>
        <p:spPr>
          <a:xfrm>
            <a:off x="6828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41F0A8F1-584F-E9E4-F07C-51B97CDB7EA0}"/>
              </a:ext>
            </a:extLst>
          </p:cNvPr>
          <p:cNvSpPr/>
          <p:nvPr/>
        </p:nvSpPr>
        <p:spPr>
          <a:xfrm>
            <a:off x="8124213" y="288614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D57843A8-7C07-C53C-F4E9-098CADCBDBFA}"/>
              </a:ext>
            </a:extLst>
          </p:cNvPr>
          <p:cNvSpPr/>
          <p:nvPr/>
        </p:nvSpPr>
        <p:spPr>
          <a:xfrm>
            <a:off x="7152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9092B8C0-4175-948A-D66B-E848B2BB42CA}"/>
              </a:ext>
            </a:extLst>
          </p:cNvPr>
          <p:cNvSpPr/>
          <p:nvPr/>
        </p:nvSpPr>
        <p:spPr>
          <a:xfrm>
            <a:off x="7476213" y="28848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5FBEB12C-61BD-C8FE-D7C5-1B96D20D2AB1}"/>
              </a:ext>
            </a:extLst>
          </p:cNvPr>
          <p:cNvSpPr/>
          <p:nvPr/>
        </p:nvSpPr>
        <p:spPr>
          <a:xfrm>
            <a:off x="7800213" y="28845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9CD18888-D767-5FAC-8EC3-9D2DB40E13B6}"/>
              </a:ext>
            </a:extLst>
          </p:cNvPr>
          <p:cNvSpPr/>
          <p:nvPr/>
        </p:nvSpPr>
        <p:spPr>
          <a:xfrm>
            <a:off x="6828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C92EBB4B-277E-79C5-56A7-CCF80BB5DD84}"/>
              </a:ext>
            </a:extLst>
          </p:cNvPr>
          <p:cNvSpPr/>
          <p:nvPr/>
        </p:nvSpPr>
        <p:spPr>
          <a:xfrm>
            <a:off x="5826186" y="249334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94AB54B5-84FB-EC95-5248-B0B0795D7964}"/>
              </a:ext>
            </a:extLst>
          </p:cNvPr>
          <p:cNvSpPr/>
          <p:nvPr/>
        </p:nvSpPr>
        <p:spPr>
          <a:xfrm>
            <a:off x="4854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4355C81-0DDF-2810-55D3-40E3F775AAD9}"/>
              </a:ext>
            </a:extLst>
          </p:cNvPr>
          <p:cNvSpPr/>
          <p:nvPr/>
        </p:nvSpPr>
        <p:spPr>
          <a:xfrm>
            <a:off x="5178186" y="249201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8CE4D73E-329A-C1A9-841A-809E4A1E8E7C}"/>
              </a:ext>
            </a:extLst>
          </p:cNvPr>
          <p:cNvSpPr/>
          <p:nvPr/>
        </p:nvSpPr>
        <p:spPr>
          <a:xfrm>
            <a:off x="5502186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F5D3E75A-9C3E-01E8-B95D-7DAA3CF677A3}"/>
              </a:ext>
            </a:extLst>
          </p:cNvPr>
          <p:cNvSpPr/>
          <p:nvPr/>
        </p:nvSpPr>
        <p:spPr>
          <a:xfrm>
            <a:off x="4530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34CF3E86-7D3D-78B5-3FF6-0C6B8EDE0BEA}"/>
              </a:ext>
            </a:extLst>
          </p:cNvPr>
          <p:cNvSpPr/>
          <p:nvPr/>
        </p:nvSpPr>
        <p:spPr>
          <a:xfrm>
            <a:off x="5826186" y="2815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0084427E-3647-3F2B-7744-17CCF8D4AA4D}"/>
              </a:ext>
            </a:extLst>
          </p:cNvPr>
          <p:cNvSpPr/>
          <p:nvPr/>
        </p:nvSpPr>
        <p:spPr>
          <a:xfrm>
            <a:off x="4854186" y="281468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F5AE86E0-037A-9270-F60A-C50969F5F5F0}"/>
              </a:ext>
            </a:extLst>
          </p:cNvPr>
          <p:cNvSpPr/>
          <p:nvPr/>
        </p:nvSpPr>
        <p:spPr>
          <a:xfrm>
            <a:off x="5178186" y="281444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50EDF189-E757-C498-6CAA-5EE405A70FE4}"/>
              </a:ext>
            </a:extLst>
          </p:cNvPr>
          <p:cNvSpPr/>
          <p:nvPr/>
        </p:nvSpPr>
        <p:spPr>
          <a:xfrm>
            <a:off x="5502186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E75BD730-5909-FB92-B726-864A386F8542}"/>
              </a:ext>
            </a:extLst>
          </p:cNvPr>
          <p:cNvSpPr/>
          <p:nvPr/>
        </p:nvSpPr>
        <p:spPr>
          <a:xfrm>
            <a:off x="4530186" y="2814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64B5E940-BF43-7AED-DF16-26DE4FEE72D6}"/>
              </a:ext>
            </a:extLst>
          </p:cNvPr>
          <p:cNvSpPr/>
          <p:nvPr/>
        </p:nvSpPr>
        <p:spPr>
          <a:xfrm>
            <a:off x="5826186" y="314200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969CE36C-A787-FD17-D7BD-474FE3003383}"/>
              </a:ext>
            </a:extLst>
          </p:cNvPr>
          <p:cNvSpPr/>
          <p:nvPr/>
        </p:nvSpPr>
        <p:spPr>
          <a:xfrm>
            <a:off x="4854186" y="314091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F43B977D-2CE6-1466-C220-025E0E3E8E2E}"/>
              </a:ext>
            </a:extLst>
          </p:cNvPr>
          <p:cNvSpPr/>
          <p:nvPr/>
        </p:nvSpPr>
        <p:spPr>
          <a:xfrm>
            <a:off x="5178186" y="314067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88DF9CBC-02D0-F639-FB4E-937FF1A23CB0}"/>
              </a:ext>
            </a:extLst>
          </p:cNvPr>
          <p:cNvSpPr/>
          <p:nvPr/>
        </p:nvSpPr>
        <p:spPr>
          <a:xfrm>
            <a:off x="5502186" y="314043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061ACA67-DA3B-9C7A-1948-0479B992C7EC}"/>
              </a:ext>
            </a:extLst>
          </p:cNvPr>
          <p:cNvSpPr/>
          <p:nvPr/>
        </p:nvSpPr>
        <p:spPr>
          <a:xfrm>
            <a:off x="4530186" y="314091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8508C53E-ED63-100D-69B5-64900949E20D}"/>
              </a:ext>
            </a:extLst>
          </p:cNvPr>
          <p:cNvSpPr/>
          <p:nvPr/>
        </p:nvSpPr>
        <p:spPr>
          <a:xfrm>
            <a:off x="5826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09C5349E-562D-89CC-FB8A-B083EB91BD84}"/>
              </a:ext>
            </a:extLst>
          </p:cNvPr>
          <p:cNvSpPr/>
          <p:nvPr/>
        </p:nvSpPr>
        <p:spPr>
          <a:xfrm>
            <a:off x="4854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13C52958-D861-A70D-A9E6-E76D53B73D90}"/>
              </a:ext>
            </a:extLst>
          </p:cNvPr>
          <p:cNvSpPr/>
          <p:nvPr/>
        </p:nvSpPr>
        <p:spPr>
          <a:xfrm>
            <a:off x="5178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2AD3C40F-04A5-DA53-FC02-F2012349129F}"/>
              </a:ext>
            </a:extLst>
          </p:cNvPr>
          <p:cNvSpPr/>
          <p:nvPr/>
        </p:nvSpPr>
        <p:spPr>
          <a:xfrm>
            <a:off x="5502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87B65617-EF1D-E66E-0179-A4006DD8AE2A}"/>
              </a:ext>
            </a:extLst>
          </p:cNvPr>
          <p:cNvSpPr/>
          <p:nvPr/>
        </p:nvSpPr>
        <p:spPr>
          <a:xfrm>
            <a:off x="4530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982AA672-3E5D-5226-176E-5B1CC6ABEE16}"/>
              </a:ext>
            </a:extLst>
          </p:cNvPr>
          <p:cNvSpPr/>
          <p:nvPr/>
        </p:nvSpPr>
        <p:spPr>
          <a:xfrm>
            <a:off x="5826186" y="378808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698A9A45-45BE-1F65-B9E7-C5920B26C9AE}"/>
              </a:ext>
            </a:extLst>
          </p:cNvPr>
          <p:cNvSpPr/>
          <p:nvPr/>
        </p:nvSpPr>
        <p:spPr>
          <a:xfrm>
            <a:off x="4854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130EF037-46B1-185B-2F43-5F2B60341599}"/>
              </a:ext>
            </a:extLst>
          </p:cNvPr>
          <p:cNvSpPr/>
          <p:nvPr/>
        </p:nvSpPr>
        <p:spPr>
          <a:xfrm>
            <a:off x="5178186" y="37867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655E082E-52EF-D40E-F8B9-556E95D37B39}"/>
              </a:ext>
            </a:extLst>
          </p:cNvPr>
          <p:cNvSpPr/>
          <p:nvPr/>
        </p:nvSpPr>
        <p:spPr>
          <a:xfrm>
            <a:off x="5502186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BDEF9EF8-2F4E-043E-66C9-652503BE5FF7}"/>
              </a:ext>
            </a:extLst>
          </p:cNvPr>
          <p:cNvSpPr/>
          <p:nvPr/>
        </p:nvSpPr>
        <p:spPr>
          <a:xfrm>
            <a:off x="4530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6816364A-83E4-39AB-4E6D-F1D1DABB0B4E}"/>
              </a:ext>
            </a:extLst>
          </p:cNvPr>
          <p:cNvSpPr/>
          <p:nvPr/>
        </p:nvSpPr>
        <p:spPr>
          <a:xfrm>
            <a:off x="10422240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EFF988E8-58B7-E4DF-2D3F-B54F8B2ED2B5}"/>
              </a:ext>
            </a:extLst>
          </p:cNvPr>
          <p:cNvSpPr/>
          <p:nvPr/>
        </p:nvSpPr>
        <p:spPr>
          <a:xfrm>
            <a:off x="9450240" y="249068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DBDBB82B-4E0E-A0B4-7A63-330924FFDE36}"/>
              </a:ext>
            </a:extLst>
          </p:cNvPr>
          <p:cNvSpPr/>
          <p:nvPr/>
        </p:nvSpPr>
        <p:spPr>
          <a:xfrm>
            <a:off x="9774240" y="249044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B107EAA8-1B66-11CF-7054-FB7F69689B15}"/>
              </a:ext>
            </a:extLst>
          </p:cNvPr>
          <p:cNvSpPr/>
          <p:nvPr/>
        </p:nvSpPr>
        <p:spPr>
          <a:xfrm>
            <a:off x="10098240" y="2490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D0FDCB60-429E-D3A6-19AA-3B3F2B568EBC}"/>
              </a:ext>
            </a:extLst>
          </p:cNvPr>
          <p:cNvSpPr/>
          <p:nvPr/>
        </p:nvSpPr>
        <p:spPr>
          <a:xfrm>
            <a:off x="9126240" y="2490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351F408-0AE0-7836-D438-FA004E0FA504}"/>
              </a:ext>
            </a:extLst>
          </p:cNvPr>
          <p:cNvSpPr/>
          <p:nvPr/>
        </p:nvSpPr>
        <p:spPr>
          <a:xfrm>
            <a:off x="10422240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76269DD7-7926-4453-FC65-22EA96348165}"/>
              </a:ext>
            </a:extLst>
          </p:cNvPr>
          <p:cNvSpPr/>
          <p:nvPr/>
        </p:nvSpPr>
        <p:spPr>
          <a:xfrm>
            <a:off x="9450240" y="281311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4FC491F7-EADF-C78B-55B8-11E4A0FB39C0}"/>
              </a:ext>
            </a:extLst>
          </p:cNvPr>
          <p:cNvSpPr/>
          <p:nvPr/>
        </p:nvSpPr>
        <p:spPr>
          <a:xfrm>
            <a:off x="9774240" y="28128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F0424F36-21C9-78F2-F25C-52692ABEB611}"/>
              </a:ext>
            </a:extLst>
          </p:cNvPr>
          <p:cNvSpPr/>
          <p:nvPr/>
        </p:nvSpPr>
        <p:spPr>
          <a:xfrm>
            <a:off x="10098240" y="281263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D5F68999-0377-D5C8-761C-CFA1E20576D3}"/>
              </a:ext>
            </a:extLst>
          </p:cNvPr>
          <p:cNvSpPr/>
          <p:nvPr/>
        </p:nvSpPr>
        <p:spPr>
          <a:xfrm>
            <a:off x="9126240" y="281311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00E10699-A842-492C-FAB8-681E90F1D56F}"/>
              </a:ext>
            </a:extLst>
          </p:cNvPr>
          <p:cNvSpPr/>
          <p:nvPr/>
        </p:nvSpPr>
        <p:spPr>
          <a:xfrm>
            <a:off x="10422240" y="314043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3AF9B91D-2C1A-D9D6-8B49-766523ABE4A9}"/>
              </a:ext>
            </a:extLst>
          </p:cNvPr>
          <p:cNvSpPr/>
          <p:nvPr/>
        </p:nvSpPr>
        <p:spPr>
          <a:xfrm>
            <a:off x="9450240" y="313934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4B381D7B-9B2D-9AD8-5BFF-026142A08482}"/>
              </a:ext>
            </a:extLst>
          </p:cNvPr>
          <p:cNvSpPr/>
          <p:nvPr/>
        </p:nvSpPr>
        <p:spPr>
          <a:xfrm>
            <a:off x="9774240" y="313910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E21EF2D9-CA58-FE0C-FCCC-64A44980CE1D}"/>
              </a:ext>
            </a:extLst>
          </p:cNvPr>
          <p:cNvSpPr/>
          <p:nvPr/>
        </p:nvSpPr>
        <p:spPr>
          <a:xfrm>
            <a:off x="10098240" y="3138863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D6BB827D-649F-159A-4472-CFC021F27990}"/>
              </a:ext>
            </a:extLst>
          </p:cNvPr>
          <p:cNvSpPr/>
          <p:nvPr/>
        </p:nvSpPr>
        <p:spPr>
          <a:xfrm>
            <a:off x="9126240" y="313934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6003FA45-0483-6170-3B54-6A976925137C}"/>
              </a:ext>
            </a:extLst>
          </p:cNvPr>
          <p:cNvSpPr/>
          <p:nvPr/>
        </p:nvSpPr>
        <p:spPr>
          <a:xfrm>
            <a:off x="10422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07152526-9C4B-BF34-F9FC-87EDF5FBC7F8}"/>
              </a:ext>
            </a:extLst>
          </p:cNvPr>
          <p:cNvSpPr/>
          <p:nvPr/>
        </p:nvSpPr>
        <p:spPr>
          <a:xfrm>
            <a:off x="9450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841A9BD1-0C21-8CE3-3513-57FB4A8DB2EA}"/>
              </a:ext>
            </a:extLst>
          </p:cNvPr>
          <p:cNvSpPr/>
          <p:nvPr/>
        </p:nvSpPr>
        <p:spPr>
          <a:xfrm>
            <a:off x="9774240" y="3462994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8C16B8D4-472E-C037-CC71-81154C4843EF}"/>
              </a:ext>
            </a:extLst>
          </p:cNvPr>
          <p:cNvSpPr/>
          <p:nvPr/>
        </p:nvSpPr>
        <p:spPr>
          <a:xfrm>
            <a:off x="10098240" y="3462994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4886FA47-EF19-8C61-9BA6-3C9D71B1A275}"/>
              </a:ext>
            </a:extLst>
          </p:cNvPr>
          <p:cNvSpPr/>
          <p:nvPr/>
        </p:nvSpPr>
        <p:spPr>
          <a:xfrm>
            <a:off x="9126240" y="3462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8F6A352-424E-18CA-2298-45689A820507}"/>
              </a:ext>
            </a:extLst>
          </p:cNvPr>
          <p:cNvSpPr/>
          <p:nvPr/>
        </p:nvSpPr>
        <p:spPr>
          <a:xfrm>
            <a:off x="10422240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CD4DE609-228B-0176-E482-6760E3381FAD}"/>
              </a:ext>
            </a:extLst>
          </p:cNvPr>
          <p:cNvSpPr/>
          <p:nvPr/>
        </p:nvSpPr>
        <p:spPr>
          <a:xfrm>
            <a:off x="9450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50DBC965-D0A4-BAB3-A973-C66AD3E8D22C}"/>
              </a:ext>
            </a:extLst>
          </p:cNvPr>
          <p:cNvSpPr/>
          <p:nvPr/>
        </p:nvSpPr>
        <p:spPr>
          <a:xfrm>
            <a:off x="9774240" y="378518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6B2503D2-1438-5409-762C-02B86FF26C19}"/>
              </a:ext>
            </a:extLst>
          </p:cNvPr>
          <p:cNvSpPr/>
          <p:nvPr/>
        </p:nvSpPr>
        <p:spPr>
          <a:xfrm>
            <a:off x="10098240" y="378494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C06906C5-850C-2BE6-A30E-40108A1B2BB3}"/>
              </a:ext>
            </a:extLst>
          </p:cNvPr>
          <p:cNvSpPr/>
          <p:nvPr/>
        </p:nvSpPr>
        <p:spPr>
          <a:xfrm>
            <a:off x="9126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819A5101-EB4B-96D9-5239-2A888902BE9F}"/>
              </a:ext>
            </a:extLst>
          </p:cNvPr>
          <p:cNvSpPr/>
          <p:nvPr/>
        </p:nvSpPr>
        <p:spPr>
          <a:xfrm>
            <a:off x="3948172" y="1516581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0ABF2280-2ADA-316B-DDBF-F4D743172772}"/>
              </a:ext>
            </a:extLst>
          </p:cNvPr>
          <p:cNvSpPr/>
          <p:nvPr/>
        </p:nvSpPr>
        <p:spPr>
          <a:xfrm>
            <a:off x="3948172" y="1843628"/>
            <a:ext cx="2160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xmlns="" id="{A2F02CE5-B316-B5C6-EDCE-9AAFCB28F6FC}"/>
              </a:ext>
            </a:extLst>
          </p:cNvPr>
          <p:cNvSpPr txBox="1"/>
          <p:nvPr/>
        </p:nvSpPr>
        <p:spPr>
          <a:xfrm>
            <a:off x="4272171" y="1813128"/>
            <a:ext cx="1584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Pixels retirés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057B17BB-C7C4-2B85-BCD5-F415DB8E2426}"/>
              </a:ext>
            </a:extLst>
          </p:cNvPr>
          <p:cNvSpPr/>
          <p:nvPr/>
        </p:nvSpPr>
        <p:spPr>
          <a:xfrm>
            <a:off x="9526006" y="1842374"/>
            <a:ext cx="216000" cy="216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xmlns="" id="{148CFC64-1FBD-1A77-F157-2DF9463BE2EE}"/>
              </a:ext>
            </a:extLst>
          </p:cNvPr>
          <p:cNvSpPr txBox="1"/>
          <p:nvPr/>
        </p:nvSpPr>
        <p:spPr>
          <a:xfrm>
            <a:off x="9850006" y="1811874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Pixels ajoutés</a:t>
            </a:r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xmlns="" id="{24E43D90-3CE7-5D71-4BDF-1C898D3A164D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Dilatation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xmlns="" id="{AC5BC931-DB6A-0C9D-9ACD-739B4E99EA6E}"/>
              </a:ext>
            </a:extLst>
          </p:cNvPr>
          <p:cNvSpPr txBox="1"/>
          <p:nvPr/>
        </p:nvSpPr>
        <p:spPr>
          <a:xfrm>
            <a:off x="8289028" y="4803590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Étendre le premier plan </a:t>
            </a:r>
            <a:r>
              <a:rPr lang="fr-FR" dirty="0"/>
              <a:t>en ajoutant des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xmlns="" id="{F141D785-8FE4-B87F-1617-3CFB56B71C81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xmlns="" id="{9C8BDF67-2991-2E51-3A23-F123E76456A5}"/>
              </a:ext>
            </a:extLst>
          </p:cNvPr>
          <p:cNvSpPr txBox="1"/>
          <p:nvPr/>
        </p:nvSpPr>
        <p:spPr>
          <a:xfrm>
            <a:off x="3763423" y="4803590"/>
            <a:ext cx="32160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Réduire le premier plan </a:t>
            </a:r>
            <a:r>
              <a:rPr lang="fr-FR" dirty="0"/>
              <a:t>en retirant progressivement les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xmlns="" id="{13616950-8517-1141-7663-9BCB1A4C255D}"/>
              </a:ext>
            </a:extLst>
          </p:cNvPr>
          <p:cNvSpPr txBox="1"/>
          <p:nvPr/>
        </p:nvSpPr>
        <p:spPr>
          <a:xfrm>
            <a:off x="4272172" y="1486081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Pixels originaux</a:t>
            </a:r>
          </a:p>
        </p:txBody>
      </p:sp>
    </p:spTree>
    <p:extLst>
      <p:ext uri="{BB962C8B-B14F-4D97-AF65-F5344CB8AC3E}">
        <p14:creationId xmlns:p14="http://schemas.microsoft.com/office/powerpoint/2010/main" val="2284720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7FE0BC0-72FC-980A-8755-4BF0DB59F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EF6F67B-BD0F-1ECD-ED2E-168F4211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3498DDA-3B68-5D8D-D6EE-0A8DFD0CB4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4C047E8F-BC86-E6E5-D78F-F2CDFC9EA3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AAF5E59-8973-011C-3262-FCF697AB76F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1CD7E69-F5DC-BC1C-C663-31233C96020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Modélisation de la chaine </a:t>
            </a:r>
            <a:endParaRPr lang="fr-FR" dirty="0">
              <a:latin typeface="+mj-l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xmlns="" id="{31015BE3-B85F-C59D-A5AB-2BA2B4DD5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54" y="2204864"/>
            <a:ext cx="4283968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 31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03BBC928-864E-D216-7A92-DE923087F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3" name="Organigramme : Délai 32">
            <a:extLst>
              <a:ext uri="{FF2B5EF4-FFF2-40B4-BE49-F238E27FC236}">
                <a16:creationId xmlns:a16="http://schemas.microsoft.com/office/drawing/2014/main" xmlns="" id="{496BBBFA-9A69-95F6-B7D8-976DCB366B20}"/>
              </a:ext>
            </a:extLst>
          </p:cNvPr>
          <p:cNvSpPr/>
          <p:nvPr/>
        </p:nvSpPr>
        <p:spPr>
          <a:xfrm rot="14645038">
            <a:off x="677336" y="1908654"/>
            <a:ext cx="607857" cy="737476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xmlns="" id="{8810A3F1-F2CA-45FB-E081-08210B5F51F0}"/>
              </a:ext>
            </a:extLst>
          </p:cNvPr>
          <p:cNvCxnSpPr>
            <a:cxnSpLocks/>
          </p:cNvCxnSpPr>
          <p:nvPr/>
        </p:nvCxnSpPr>
        <p:spPr>
          <a:xfrm>
            <a:off x="1127448" y="2603650"/>
            <a:ext cx="1224136" cy="26707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46A44462-C1B6-41C5-9CA1-7AB7C2F11313}"/>
              </a:ext>
            </a:extLst>
          </p:cNvPr>
          <p:cNvSpPr/>
          <p:nvPr/>
        </p:nvSpPr>
        <p:spPr>
          <a:xfrm>
            <a:off x="1836678" y="5438487"/>
            <a:ext cx="1591397" cy="6857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Ro(</a:t>
            </a:r>
            <a:r>
              <a:rPr lang="el-G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xmlns="" id="{DA5CAD93-B788-B264-E6F0-D41D8A0B2E5F}"/>
              </a:ext>
            </a:extLst>
          </p:cNvPr>
          <p:cNvSpPr txBox="1"/>
          <p:nvPr/>
        </p:nvSpPr>
        <p:spPr>
          <a:xfrm>
            <a:off x="614656" y="1595751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Source</a:t>
            </a:r>
            <a:endParaRPr lang="fr-FR" sz="12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xmlns="" id="{60C29A6A-C35E-EEB7-C712-E51C5DA62FE1}"/>
              </a:ext>
            </a:extLst>
          </p:cNvPr>
          <p:cNvSpPr txBox="1"/>
          <p:nvPr/>
        </p:nvSpPr>
        <p:spPr>
          <a:xfrm>
            <a:off x="695400" y="2103784"/>
            <a:ext cx="640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xmlns="" id="{4E0E416D-A8D2-7009-BB37-DA3C0B25FB44}"/>
              </a:ext>
            </a:extLst>
          </p:cNvPr>
          <p:cNvSpPr txBox="1"/>
          <p:nvPr/>
        </p:nvSpPr>
        <p:spPr>
          <a:xfrm>
            <a:off x="1262949" y="5097193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Objet</a:t>
            </a:r>
            <a:endParaRPr lang="fr-FR" sz="1200" dirty="0"/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xmlns="" id="{131C3B88-D38A-68A9-C970-EEEF2E8D5110}"/>
              </a:ext>
            </a:extLst>
          </p:cNvPr>
          <p:cNvCxnSpPr>
            <a:cxnSpLocks/>
          </p:cNvCxnSpPr>
          <p:nvPr/>
        </p:nvCxnSpPr>
        <p:spPr>
          <a:xfrm flipV="1">
            <a:off x="2873642" y="4509120"/>
            <a:ext cx="270030" cy="765316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01161237-9072-1CCC-3E2E-5A942E61FC22}"/>
              </a:ext>
            </a:extLst>
          </p:cNvPr>
          <p:cNvSpPr/>
          <p:nvPr/>
        </p:nvSpPr>
        <p:spPr>
          <a:xfrm>
            <a:off x="614656" y="6137709"/>
            <a:ext cx="4973906" cy="3306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Rs</a:t>
            </a:r>
            <a:r>
              <a:rPr lang="fr-FR" b="1" dirty="0">
                <a:solidFill>
                  <a:schemeClr val="tx1"/>
                </a:solidFill>
              </a:rPr>
              <a:t>(</a:t>
            </a:r>
            <a:r>
              <a:rPr lang="el-G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xmlns="" id="{4CE0D583-5F6E-99BB-EE22-A899B0F3CFFB}"/>
              </a:ext>
            </a:extLst>
          </p:cNvPr>
          <p:cNvSpPr txBox="1"/>
          <p:nvPr/>
        </p:nvSpPr>
        <p:spPr>
          <a:xfrm>
            <a:off x="553719" y="6482290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Scène</a:t>
            </a:r>
            <a:endParaRPr lang="fr-FR" sz="1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D0BB643-5BB0-208B-54D0-8E48ECA25042}"/>
              </a:ext>
            </a:extLst>
          </p:cNvPr>
          <p:cNvSpPr/>
          <p:nvPr/>
        </p:nvSpPr>
        <p:spPr>
          <a:xfrm>
            <a:off x="3718206" y="1964770"/>
            <a:ext cx="620710" cy="3126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xmlns="" id="{F63B9F6E-52A7-ECFE-F382-2281DBF4468A}"/>
              </a:ext>
            </a:extLst>
          </p:cNvPr>
          <p:cNvSpPr txBox="1"/>
          <p:nvPr/>
        </p:nvSpPr>
        <p:spPr>
          <a:xfrm>
            <a:off x="3737908" y="1600485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Image de l’objet</a:t>
            </a:r>
            <a:endParaRPr lang="fr-FR" sz="1200" dirty="0"/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xmlns="" id="{2E263C39-FF09-4258-64FD-D4B0B7A5B044}"/>
              </a:ext>
            </a:extLst>
          </p:cNvPr>
          <p:cNvCxnSpPr>
            <a:cxnSpLocks/>
          </p:cNvCxnSpPr>
          <p:nvPr/>
        </p:nvCxnSpPr>
        <p:spPr>
          <a:xfrm flipV="1">
            <a:off x="3629024" y="2374558"/>
            <a:ext cx="270030" cy="765316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6E77830D-1BC4-A13B-63D8-3726B0B73D78}"/>
              </a:ext>
            </a:extLst>
          </p:cNvPr>
          <p:cNvSpPr/>
          <p:nvPr/>
        </p:nvSpPr>
        <p:spPr>
          <a:xfrm rot="11957154">
            <a:off x="2924331" y="3183806"/>
            <a:ext cx="1182052" cy="709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tx1"/>
              </a:solidFill>
            </a:endParaRPr>
          </a:p>
        </p:txBody>
      </p:sp>
      <p:sp>
        <p:nvSpPr>
          <p:cNvPr id="55" name="Organigramme : Opération manuelle 54">
            <a:extLst>
              <a:ext uri="{FF2B5EF4-FFF2-40B4-BE49-F238E27FC236}">
                <a16:creationId xmlns:a16="http://schemas.microsoft.com/office/drawing/2014/main" xmlns="" id="{1FBC0D05-E80A-D05F-546D-555E787C38EE}"/>
              </a:ext>
            </a:extLst>
          </p:cNvPr>
          <p:cNvSpPr/>
          <p:nvPr/>
        </p:nvSpPr>
        <p:spPr>
          <a:xfrm rot="11957154">
            <a:off x="2538293" y="3915171"/>
            <a:ext cx="1528675" cy="543425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xmlns="" id="{F00DB7E7-1CFC-F96B-6449-E482DB81395C}"/>
              </a:ext>
            </a:extLst>
          </p:cNvPr>
          <p:cNvSpPr txBox="1"/>
          <p:nvPr/>
        </p:nvSpPr>
        <p:spPr>
          <a:xfrm>
            <a:off x="4190319" y="3669944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Caméra</a:t>
            </a:r>
            <a:endParaRPr lang="fr-FR" sz="1200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xmlns="" id="{19CE881C-7DA9-8E74-26E0-E57F031CDB90}"/>
              </a:ext>
            </a:extLst>
          </p:cNvPr>
          <p:cNvSpPr txBox="1"/>
          <p:nvPr/>
        </p:nvSpPr>
        <p:spPr>
          <a:xfrm>
            <a:off x="4190319" y="4373719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Objectif</a:t>
            </a:r>
            <a:endParaRPr lang="fr-FR" sz="1200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xmlns="" id="{9DC04C8B-1D9D-2923-DE39-216042E571E7}"/>
              </a:ext>
            </a:extLst>
          </p:cNvPr>
          <p:cNvSpPr txBox="1"/>
          <p:nvPr/>
        </p:nvSpPr>
        <p:spPr>
          <a:xfrm>
            <a:off x="3101609" y="3354807"/>
            <a:ext cx="999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K(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xmlns="" id="{387F1FC4-16FA-FEC1-F520-42DF03AE0B86}"/>
              </a:ext>
            </a:extLst>
          </p:cNvPr>
          <p:cNvSpPr txBox="1"/>
          <p:nvPr/>
        </p:nvSpPr>
        <p:spPr>
          <a:xfrm>
            <a:off x="2835995" y="3977721"/>
            <a:ext cx="979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g(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xmlns="" id="{02EA078B-D8A8-CBAC-E06D-C0A47D433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227" y="3188056"/>
            <a:ext cx="1346761" cy="1513085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xmlns="" id="{AC95DE0A-623E-5532-02E8-0D7BB069B734}"/>
              </a:ext>
            </a:extLst>
          </p:cNvPr>
          <p:cNvSpPr txBox="1"/>
          <p:nvPr/>
        </p:nvSpPr>
        <p:spPr>
          <a:xfrm>
            <a:off x="5609226" y="4705710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47786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D52727A-B2BB-5CD0-3ECE-C8192D447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EF10458-3F82-86FA-11D4-3D1FB337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1F34B83-A5CA-941B-5DE5-C533C92AF8E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FAE72569-2CCF-2464-BC9F-362DE25ECA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5609053-779F-56A0-B0D2-E928746056C1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85E8BEDC-D616-E7D5-D5D1-BA84F7A88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BE08737B-6B90-F0EE-4228-A1B419F917A7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Erosion / Dilatation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xmlns="" id="{E8590825-D704-B630-8CE7-CEE31AB1447B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xmlns="" id="{FF6C178E-44B9-46F0-A703-99D43991060A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914A974-22D9-E3A4-5699-719CA32387ED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96330D2-4F05-A7A2-E82A-550B8AC58444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1E38AA-4DE0-F990-5AE3-18DF10C8E4D6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2BF8FAD-A696-ADFD-1FA4-B016A332BE48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63E8862-16A2-C01D-5692-E8F01AF9B3F5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9B2FFDF-F825-0B75-C9D5-D223B18D8CAB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AEC77D9-BF81-27AA-A605-A3B38B970EF3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1AC7D00-06F9-8213-DF76-70AED4FA5945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C88D9747-4B27-E814-4995-6138A4DE3F44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5AC6370-7470-3D2E-6AC1-ABDFE9B526F3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FEF8E92-8495-173B-0EBF-F78C867727E4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xmlns="" id="{C1870C20-2C4A-38C5-9CD6-311EE4ED03D1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Dilatation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xmlns="" id="{D9E15B5B-F031-4CB1-FA56-04E21C36E45E}"/>
              </a:ext>
            </a:extLst>
          </p:cNvPr>
          <p:cNvSpPr txBox="1"/>
          <p:nvPr/>
        </p:nvSpPr>
        <p:spPr>
          <a:xfrm>
            <a:off x="8289028" y="4803590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Étendre le premier plan </a:t>
            </a:r>
            <a:r>
              <a:rPr lang="fr-FR" dirty="0"/>
              <a:t>en ajoutant des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xmlns="" id="{BF49EF0D-975E-CDA4-57A1-AE3A307C178F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xmlns="" id="{AE987792-F48A-E772-C46C-94627F2CF259}"/>
              </a:ext>
            </a:extLst>
          </p:cNvPr>
          <p:cNvSpPr txBox="1"/>
          <p:nvPr/>
        </p:nvSpPr>
        <p:spPr>
          <a:xfrm>
            <a:off x="3763423" y="4803590"/>
            <a:ext cx="32160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Réduire le premier plan </a:t>
            </a:r>
            <a:r>
              <a:rPr lang="fr-FR" dirty="0"/>
              <a:t>en retirant progressivement les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BCDAADC2-8B3A-98B0-8DCB-6F2CCE1DF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557" y="1747775"/>
            <a:ext cx="5868219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A401879-14B7-269F-A96B-22FC2270B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C6CD469-88E8-2A5C-0F85-1FB1D6E62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BC454C5-BDB6-2BDA-C8BF-C15901D336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53502D4E-472C-2DDD-A383-C2730F9BBC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DF012BA-AF86-D594-A594-2E2BF6A1C9D2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07AF28FA-C494-A08D-0A61-BA2C62E7A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39FDF37F-81C6-5E6C-E247-0648F22A415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Ouverture / Fermeture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xmlns="" id="{0FF8CBED-784D-9C9E-0CBB-7F660DF177A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xmlns="" id="{72193DEA-F009-A24C-0CB1-834FB6CB7450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AEF94AE-A022-5DB6-1A90-77C5BCFCF320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5E2B1BA-C879-2BA6-60E0-A2AA038AD452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2CD7486-FE5C-1AC2-9883-372C12E8E437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CF5D4BE-D72E-E58A-5C98-0A51F9CE9F82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8100A20-3980-F59A-17B8-B0493F6A598E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04DCCAB-F376-3DEA-674B-15E55A547819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650089D-630A-673F-4F3B-0B0432CAC4A5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17BBB77-ABED-87C9-40F8-496E12DD9E90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A451D4DB-845E-2C06-731F-B2B1F16A8D6D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15AA9EA-3C1C-CD67-CC47-51D12F42CA2E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DB11F04-3EE2-CE8C-F162-0181B1D4FE68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xmlns="" id="{B7899B21-79EB-056F-EDE2-DA33AC54BEBD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Fermeture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F72B617A-2C79-1504-1DA8-4AE9C0F3A86C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Dilatation </a:t>
            </a:r>
            <a:r>
              <a:rPr lang="en-US" dirty="0" err="1"/>
              <a:t>puis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/>
              <a:t>Remplit des petites zones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xmlns="" id="{E8E0B70C-477E-ABED-ABB8-D695767F091F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Ouverture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xmlns="" id="{514D877C-8F96-8872-E6B0-B8C9BC3917CA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 err="1"/>
              <a:t>puis</a:t>
            </a:r>
            <a:r>
              <a:rPr lang="en-US" b="1" dirty="0"/>
              <a:t> Dilatation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/>
              <a:t>Retire des petits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CBDB1A4A-8527-5E2E-DDDE-8C6A5AFC382A}"/>
              </a:ext>
            </a:extLst>
          </p:cNvPr>
          <p:cNvSpPr/>
          <p:nvPr/>
        </p:nvSpPr>
        <p:spPr>
          <a:xfrm>
            <a:off x="5785572" y="248258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AA393B3-7FF4-4BC0-CC71-E9EDE0003D97}"/>
              </a:ext>
            </a:extLst>
          </p:cNvPr>
          <p:cNvSpPr/>
          <p:nvPr/>
        </p:nvSpPr>
        <p:spPr>
          <a:xfrm>
            <a:off x="4813572" y="248149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FD95306A-DE67-890C-0913-B94E57A67F5A}"/>
              </a:ext>
            </a:extLst>
          </p:cNvPr>
          <p:cNvSpPr/>
          <p:nvPr/>
        </p:nvSpPr>
        <p:spPr>
          <a:xfrm>
            <a:off x="5137572" y="248125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00542B1-F349-1A71-524E-C330B3EC4184}"/>
              </a:ext>
            </a:extLst>
          </p:cNvPr>
          <p:cNvSpPr/>
          <p:nvPr/>
        </p:nvSpPr>
        <p:spPr>
          <a:xfrm>
            <a:off x="5461572" y="248101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26ABAA82-5178-9543-E8DA-344486BC1174}"/>
              </a:ext>
            </a:extLst>
          </p:cNvPr>
          <p:cNvSpPr/>
          <p:nvPr/>
        </p:nvSpPr>
        <p:spPr>
          <a:xfrm>
            <a:off x="4489572" y="248149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2BD7F38C-5529-DD60-CBD2-7160EA160EC5}"/>
              </a:ext>
            </a:extLst>
          </p:cNvPr>
          <p:cNvSpPr/>
          <p:nvPr/>
        </p:nvSpPr>
        <p:spPr>
          <a:xfrm>
            <a:off x="5785572" y="280501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DA37ABB-78FA-B3BF-0CB0-EB74A31941D1}"/>
              </a:ext>
            </a:extLst>
          </p:cNvPr>
          <p:cNvSpPr/>
          <p:nvPr/>
        </p:nvSpPr>
        <p:spPr>
          <a:xfrm>
            <a:off x="4813572" y="2803922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712B6A9-3738-987A-D81E-CF7AF3EC97FA}"/>
              </a:ext>
            </a:extLst>
          </p:cNvPr>
          <p:cNvSpPr/>
          <p:nvPr/>
        </p:nvSpPr>
        <p:spPr>
          <a:xfrm>
            <a:off x="5137572" y="2803682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16689EFB-E59A-B269-F28E-70A16CC59E74}"/>
              </a:ext>
            </a:extLst>
          </p:cNvPr>
          <p:cNvSpPr/>
          <p:nvPr/>
        </p:nvSpPr>
        <p:spPr>
          <a:xfrm>
            <a:off x="5461572" y="280344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A264A7C2-4216-F63D-3C99-0DE5CBDB9E00}"/>
              </a:ext>
            </a:extLst>
          </p:cNvPr>
          <p:cNvSpPr/>
          <p:nvPr/>
        </p:nvSpPr>
        <p:spPr>
          <a:xfrm>
            <a:off x="4489572" y="280392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3C680F72-85E3-0F14-34F0-AFD594E5C005}"/>
              </a:ext>
            </a:extLst>
          </p:cNvPr>
          <p:cNvSpPr/>
          <p:nvPr/>
        </p:nvSpPr>
        <p:spPr>
          <a:xfrm>
            <a:off x="5785572" y="3131240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7E0746C7-6C6E-16DB-25DF-F84322DAA995}"/>
              </a:ext>
            </a:extLst>
          </p:cNvPr>
          <p:cNvSpPr/>
          <p:nvPr/>
        </p:nvSpPr>
        <p:spPr>
          <a:xfrm>
            <a:off x="4813572" y="313015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9F33671E-EBCF-013E-AA0D-8D305AF13128}"/>
              </a:ext>
            </a:extLst>
          </p:cNvPr>
          <p:cNvSpPr/>
          <p:nvPr/>
        </p:nvSpPr>
        <p:spPr>
          <a:xfrm>
            <a:off x="5137572" y="312991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66C71D6B-E2E0-85BD-7BC2-4A958C8D2573}"/>
              </a:ext>
            </a:extLst>
          </p:cNvPr>
          <p:cNvSpPr/>
          <p:nvPr/>
        </p:nvSpPr>
        <p:spPr>
          <a:xfrm>
            <a:off x="5461572" y="312967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6F7D3BD4-E25B-BAF2-C5AA-326B89A35A38}"/>
              </a:ext>
            </a:extLst>
          </p:cNvPr>
          <p:cNvSpPr/>
          <p:nvPr/>
        </p:nvSpPr>
        <p:spPr>
          <a:xfrm>
            <a:off x="4489572" y="3130150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D37EB7AB-84F2-4882-EB32-6478CB1AEF8F}"/>
              </a:ext>
            </a:extLst>
          </p:cNvPr>
          <p:cNvSpPr/>
          <p:nvPr/>
        </p:nvSpPr>
        <p:spPr>
          <a:xfrm>
            <a:off x="5785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B19458AA-976A-DD83-B27B-9AF8F93FEE9F}"/>
              </a:ext>
            </a:extLst>
          </p:cNvPr>
          <p:cNvSpPr/>
          <p:nvPr/>
        </p:nvSpPr>
        <p:spPr>
          <a:xfrm>
            <a:off x="4813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6D5B16A0-E2A3-D613-B908-423232D6BD87}"/>
              </a:ext>
            </a:extLst>
          </p:cNvPr>
          <p:cNvSpPr/>
          <p:nvPr/>
        </p:nvSpPr>
        <p:spPr>
          <a:xfrm>
            <a:off x="5137572" y="3453801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E3BBAB24-A0B1-A786-434D-AB3A65E97E59}"/>
              </a:ext>
            </a:extLst>
          </p:cNvPr>
          <p:cNvSpPr/>
          <p:nvPr/>
        </p:nvSpPr>
        <p:spPr>
          <a:xfrm>
            <a:off x="5461572" y="3453801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8087D784-A412-83A9-E882-5A5A3D9D1E51}"/>
              </a:ext>
            </a:extLst>
          </p:cNvPr>
          <p:cNvSpPr/>
          <p:nvPr/>
        </p:nvSpPr>
        <p:spPr>
          <a:xfrm>
            <a:off x="4489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60AB80BE-0D0E-0157-0780-E7D051FC648C}"/>
              </a:ext>
            </a:extLst>
          </p:cNvPr>
          <p:cNvSpPr/>
          <p:nvPr/>
        </p:nvSpPr>
        <p:spPr>
          <a:xfrm>
            <a:off x="5785572" y="377732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6D631BBA-02C0-43E1-B37F-31EC9D8ADEBC}"/>
              </a:ext>
            </a:extLst>
          </p:cNvPr>
          <p:cNvSpPr/>
          <p:nvPr/>
        </p:nvSpPr>
        <p:spPr>
          <a:xfrm>
            <a:off x="4813572" y="377623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DCFD16D6-CAB3-9D49-011A-951A7E81F25E}"/>
              </a:ext>
            </a:extLst>
          </p:cNvPr>
          <p:cNvSpPr/>
          <p:nvPr/>
        </p:nvSpPr>
        <p:spPr>
          <a:xfrm>
            <a:off x="5137572" y="377599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48E0618-2C84-F40A-968D-8C3DAED93B90}"/>
              </a:ext>
            </a:extLst>
          </p:cNvPr>
          <p:cNvSpPr/>
          <p:nvPr/>
        </p:nvSpPr>
        <p:spPr>
          <a:xfrm>
            <a:off x="5461572" y="377575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FB74C168-F566-60AE-CCB6-361DA0582680}"/>
              </a:ext>
            </a:extLst>
          </p:cNvPr>
          <p:cNvSpPr/>
          <p:nvPr/>
        </p:nvSpPr>
        <p:spPr>
          <a:xfrm>
            <a:off x="4489572" y="377623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35C8990-8B8C-4A20-7499-546C9314FE85}"/>
              </a:ext>
            </a:extLst>
          </p:cNvPr>
          <p:cNvSpPr/>
          <p:nvPr/>
        </p:nvSpPr>
        <p:spPr>
          <a:xfrm>
            <a:off x="8103681" y="247813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5B06F266-90CD-400D-E590-9445B889B2B5}"/>
              </a:ext>
            </a:extLst>
          </p:cNvPr>
          <p:cNvSpPr/>
          <p:nvPr/>
        </p:nvSpPr>
        <p:spPr>
          <a:xfrm>
            <a:off x="7131681" y="247704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737308D8-79F0-4908-C3CA-B6BC96880821}"/>
              </a:ext>
            </a:extLst>
          </p:cNvPr>
          <p:cNvSpPr/>
          <p:nvPr/>
        </p:nvSpPr>
        <p:spPr>
          <a:xfrm>
            <a:off x="7455681" y="247680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4D984E20-6FC0-0180-40CF-3ABA286BB672}"/>
              </a:ext>
            </a:extLst>
          </p:cNvPr>
          <p:cNvSpPr/>
          <p:nvPr/>
        </p:nvSpPr>
        <p:spPr>
          <a:xfrm>
            <a:off x="7779681" y="247656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488BC843-4C38-EC62-2B72-0B16F776DCB5}"/>
              </a:ext>
            </a:extLst>
          </p:cNvPr>
          <p:cNvSpPr/>
          <p:nvPr/>
        </p:nvSpPr>
        <p:spPr>
          <a:xfrm>
            <a:off x="6807681" y="247704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45F4B3B1-8955-0347-052B-516CD638824F}"/>
              </a:ext>
            </a:extLst>
          </p:cNvPr>
          <p:cNvSpPr/>
          <p:nvPr/>
        </p:nvSpPr>
        <p:spPr>
          <a:xfrm>
            <a:off x="8103681" y="280056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7124280B-E64D-09F3-69E2-C2C98A3C565F}"/>
              </a:ext>
            </a:extLst>
          </p:cNvPr>
          <p:cNvSpPr/>
          <p:nvPr/>
        </p:nvSpPr>
        <p:spPr>
          <a:xfrm>
            <a:off x="7131681" y="2799479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42E64F24-33D9-36B2-523E-40E36987616F}"/>
              </a:ext>
            </a:extLst>
          </p:cNvPr>
          <p:cNvSpPr/>
          <p:nvPr/>
        </p:nvSpPr>
        <p:spPr>
          <a:xfrm>
            <a:off x="7455681" y="2799239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7AF9B5FD-77C8-0419-C08D-AF1E3F2D614C}"/>
              </a:ext>
            </a:extLst>
          </p:cNvPr>
          <p:cNvSpPr/>
          <p:nvPr/>
        </p:nvSpPr>
        <p:spPr>
          <a:xfrm>
            <a:off x="7779681" y="279899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18521414-749E-D3A4-814D-4109204EAFAB}"/>
              </a:ext>
            </a:extLst>
          </p:cNvPr>
          <p:cNvSpPr/>
          <p:nvPr/>
        </p:nvSpPr>
        <p:spPr>
          <a:xfrm>
            <a:off x="6807681" y="279947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0D8871C0-DF90-AECC-7F36-B41E32340359}"/>
              </a:ext>
            </a:extLst>
          </p:cNvPr>
          <p:cNvSpPr/>
          <p:nvPr/>
        </p:nvSpPr>
        <p:spPr>
          <a:xfrm>
            <a:off x="8103681" y="31267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3DA44BF3-65B7-FFC6-31D6-CB3A199E6F79}"/>
              </a:ext>
            </a:extLst>
          </p:cNvPr>
          <p:cNvSpPr/>
          <p:nvPr/>
        </p:nvSpPr>
        <p:spPr>
          <a:xfrm>
            <a:off x="7131681" y="3125707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C99E0D74-6A6A-29E1-41B8-0F04C1061F6E}"/>
              </a:ext>
            </a:extLst>
          </p:cNvPr>
          <p:cNvSpPr/>
          <p:nvPr/>
        </p:nvSpPr>
        <p:spPr>
          <a:xfrm>
            <a:off x="7455681" y="312546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41D3EB0C-B3C1-74DC-D1A4-AE0B33FBBFF4}"/>
              </a:ext>
            </a:extLst>
          </p:cNvPr>
          <p:cNvSpPr/>
          <p:nvPr/>
        </p:nvSpPr>
        <p:spPr>
          <a:xfrm>
            <a:off x="7779681" y="3125227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E720ED89-FB4F-A9F5-BE20-E0F57AABEE57}"/>
              </a:ext>
            </a:extLst>
          </p:cNvPr>
          <p:cNvSpPr/>
          <p:nvPr/>
        </p:nvSpPr>
        <p:spPr>
          <a:xfrm>
            <a:off x="6807681" y="312570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E4DD1BAF-5678-8FC3-AF6E-65055687CAC0}"/>
              </a:ext>
            </a:extLst>
          </p:cNvPr>
          <p:cNvSpPr/>
          <p:nvPr/>
        </p:nvSpPr>
        <p:spPr>
          <a:xfrm>
            <a:off x="8103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16D61E0B-B429-8BD0-46EE-6BFCB6A87655}"/>
              </a:ext>
            </a:extLst>
          </p:cNvPr>
          <p:cNvSpPr/>
          <p:nvPr/>
        </p:nvSpPr>
        <p:spPr>
          <a:xfrm>
            <a:off x="7131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A22FF436-1CDB-E702-36CA-933FB604F809}"/>
              </a:ext>
            </a:extLst>
          </p:cNvPr>
          <p:cNvSpPr/>
          <p:nvPr/>
        </p:nvSpPr>
        <p:spPr>
          <a:xfrm>
            <a:off x="7455681" y="3449358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5419AE92-A505-1161-CCD2-A8B719B62663}"/>
              </a:ext>
            </a:extLst>
          </p:cNvPr>
          <p:cNvSpPr/>
          <p:nvPr/>
        </p:nvSpPr>
        <p:spPr>
          <a:xfrm>
            <a:off x="7779681" y="3449358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824E295E-AA26-B2FD-7B15-D80CF1C244EB}"/>
              </a:ext>
            </a:extLst>
          </p:cNvPr>
          <p:cNvSpPr/>
          <p:nvPr/>
        </p:nvSpPr>
        <p:spPr>
          <a:xfrm>
            <a:off x="6807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E546C3F6-062B-F0E0-148A-2E5BF66C2912}"/>
              </a:ext>
            </a:extLst>
          </p:cNvPr>
          <p:cNvSpPr/>
          <p:nvPr/>
        </p:nvSpPr>
        <p:spPr>
          <a:xfrm>
            <a:off x="8103681" y="377287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C89C9C90-8988-5A31-2C4A-3E2C54ED4C4C}"/>
              </a:ext>
            </a:extLst>
          </p:cNvPr>
          <p:cNvSpPr/>
          <p:nvPr/>
        </p:nvSpPr>
        <p:spPr>
          <a:xfrm>
            <a:off x="7131681" y="377178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2991BCAD-E78A-687A-604B-EEC41138A6DF}"/>
              </a:ext>
            </a:extLst>
          </p:cNvPr>
          <p:cNvSpPr/>
          <p:nvPr/>
        </p:nvSpPr>
        <p:spPr>
          <a:xfrm>
            <a:off x="7455681" y="377154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AE3C5C25-7FFD-EA11-8674-105958AD01EB}"/>
              </a:ext>
            </a:extLst>
          </p:cNvPr>
          <p:cNvSpPr/>
          <p:nvPr/>
        </p:nvSpPr>
        <p:spPr>
          <a:xfrm>
            <a:off x="7779681" y="377130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62E54048-FC8A-182C-D136-0F454D735FDB}"/>
              </a:ext>
            </a:extLst>
          </p:cNvPr>
          <p:cNvSpPr/>
          <p:nvPr/>
        </p:nvSpPr>
        <p:spPr>
          <a:xfrm>
            <a:off x="6807681" y="377178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D01D57F4-C3E7-01FD-24AE-0D7971292450}"/>
              </a:ext>
            </a:extLst>
          </p:cNvPr>
          <p:cNvSpPr/>
          <p:nvPr/>
        </p:nvSpPr>
        <p:spPr>
          <a:xfrm>
            <a:off x="10361544" y="24765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5B8E6FF2-01F8-B213-8390-ED0FBA6B087C}"/>
              </a:ext>
            </a:extLst>
          </p:cNvPr>
          <p:cNvSpPr/>
          <p:nvPr/>
        </p:nvSpPr>
        <p:spPr>
          <a:xfrm>
            <a:off x="9389544" y="247541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C694534F-1052-E843-8A2E-F6781131E085}"/>
              </a:ext>
            </a:extLst>
          </p:cNvPr>
          <p:cNvSpPr/>
          <p:nvPr/>
        </p:nvSpPr>
        <p:spPr>
          <a:xfrm>
            <a:off x="9713544" y="247517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D30CD72A-398D-415C-0339-AC9B10C8A6FE}"/>
              </a:ext>
            </a:extLst>
          </p:cNvPr>
          <p:cNvSpPr/>
          <p:nvPr/>
        </p:nvSpPr>
        <p:spPr>
          <a:xfrm>
            <a:off x="10037544" y="247493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AE267DD5-9479-568D-9CF8-A73ED78F02D4}"/>
              </a:ext>
            </a:extLst>
          </p:cNvPr>
          <p:cNvSpPr/>
          <p:nvPr/>
        </p:nvSpPr>
        <p:spPr>
          <a:xfrm>
            <a:off x="9065544" y="247541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1A57649E-EF2D-E844-044D-B8A5FFFAA7B8}"/>
              </a:ext>
            </a:extLst>
          </p:cNvPr>
          <p:cNvSpPr/>
          <p:nvPr/>
        </p:nvSpPr>
        <p:spPr>
          <a:xfrm>
            <a:off x="10361544" y="279893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F0C19615-186B-3F69-70C6-372AE1D7B7F9}"/>
              </a:ext>
            </a:extLst>
          </p:cNvPr>
          <p:cNvSpPr/>
          <p:nvPr/>
        </p:nvSpPr>
        <p:spPr>
          <a:xfrm>
            <a:off x="9389544" y="279784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F551804-D597-88FD-A802-251E814743C8}"/>
              </a:ext>
            </a:extLst>
          </p:cNvPr>
          <p:cNvSpPr/>
          <p:nvPr/>
        </p:nvSpPr>
        <p:spPr>
          <a:xfrm>
            <a:off x="9713544" y="279760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ACD6CD16-E55A-84D0-D7DC-E744F60EA5A2}"/>
              </a:ext>
            </a:extLst>
          </p:cNvPr>
          <p:cNvSpPr/>
          <p:nvPr/>
        </p:nvSpPr>
        <p:spPr>
          <a:xfrm>
            <a:off x="10037544" y="279736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6E9DD2C2-6EC2-D2B6-1D80-6A92281E902E}"/>
              </a:ext>
            </a:extLst>
          </p:cNvPr>
          <p:cNvSpPr/>
          <p:nvPr/>
        </p:nvSpPr>
        <p:spPr>
          <a:xfrm>
            <a:off x="9065544" y="279784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29AD5805-13E0-B8BE-9B66-0C664C209A5A}"/>
              </a:ext>
            </a:extLst>
          </p:cNvPr>
          <p:cNvSpPr/>
          <p:nvPr/>
        </p:nvSpPr>
        <p:spPr>
          <a:xfrm>
            <a:off x="10361544" y="3125163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DCD00FA7-58E0-8EA4-0C28-FB202C90B8BA}"/>
              </a:ext>
            </a:extLst>
          </p:cNvPr>
          <p:cNvSpPr/>
          <p:nvPr/>
        </p:nvSpPr>
        <p:spPr>
          <a:xfrm>
            <a:off x="9389544" y="312407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F13A988A-8B3B-5396-1683-A7042C328F97}"/>
              </a:ext>
            </a:extLst>
          </p:cNvPr>
          <p:cNvSpPr/>
          <p:nvPr/>
        </p:nvSpPr>
        <p:spPr>
          <a:xfrm>
            <a:off x="9713544" y="312383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443A95B1-BAF4-C1E0-1A96-CF112865B67D}"/>
              </a:ext>
            </a:extLst>
          </p:cNvPr>
          <p:cNvSpPr/>
          <p:nvPr/>
        </p:nvSpPr>
        <p:spPr>
          <a:xfrm>
            <a:off x="10037544" y="312359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12B05D7B-90B3-5C2E-04BC-4D48CCFA357D}"/>
              </a:ext>
            </a:extLst>
          </p:cNvPr>
          <p:cNvSpPr/>
          <p:nvPr/>
        </p:nvSpPr>
        <p:spPr>
          <a:xfrm>
            <a:off x="9065544" y="3124073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B67F2AFA-CD07-6F5A-7093-DD43F5437A99}"/>
              </a:ext>
            </a:extLst>
          </p:cNvPr>
          <p:cNvSpPr/>
          <p:nvPr/>
        </p:nvSpPr>
        <p:spPr>
          <a:xfrm>
            <a:off x="10361544" y="344772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5D96B31C-E9E3-0A7A-F374-59B633346828}"/>
              </a:ext>
            </a:extLst>
          </p:cNvPr>
          <p:cNvSpPr/>
          <p:nvPr/>
        </p:nvSpPr>
        <p:spPr>
          <a:xfrm>
            <a:off x="9389544" y="344772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5C38DCAA-EA3D-551E-F817-E0FF43255C79}"/>
              </a:ext>
            </a:extLst>
          </p:cNvPr>
          <p:cNvSpPr/>
          <p:nvPr/>
        </p:nvSpPr>
        <p:spPr>
          <a:xfrm>
            <a:off x="9713544" y="344772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3AF68341-54E7-7EC1-02C4-3111DAE87B9F}"/>
              </a:ext>
            </a:extLst>
          </p:cNvPr>
          <p:cNvSpPr/>
          <p:nvPr/>
        </p:nvSpPr>
        <p:spPr>
          <a:xfrm>
            <a:off x="10037544" y="344772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DE932E92-9A9C-6A66-F3D1-E18C7C5D0299}"/>
              </a:ext>
            </a:extLst>
          </p:cNvPr>
          <p:cNvSpPr/>
          <p:nvPr/>
        </p:nvSpPr>
        <p:spPr>
          <a:xfrm>
            <a:off x="9065544" y="34477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F73A3618-2D73-551F-F871-CC3C6A921C8D}"/>
              </a:ext>
            </a:extLst>
          </p:cNvPr>
          <p:cNvSpPr/>
          <p:nvPr/>
        </p:nvSpPr>
        <p:spPr>
          <a:xfrm>
            <a:off x="10361544" y="377124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4A2E3C5C-2110-4175-9845-65514348D3A5}"/>
              </a:ext>
            </a:extLst>
          </p:cNvPr>
          <p:cNvSpPr/>
          <p:nvPr/>
        </p:nvSpPr>
        <p:spPr>
          <a:xfrm>
            <a:off x="9389544" y="37701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B809507A-F103-B649-1E1A-FC133412D78A}"/>
              </a:ext>
            </a:extLst>
          </p:cNvPr>
          <p:cNvSpPr/>
          <p:nvPr/>
        </p:nvSpPr>
        <p:spPr>
          <a:xfrm>
            <a:off x="9713544" y="376991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68A6FD79-4162-5315-9345-35CD1746D689}"/>
              </a:ext>
            </a:extLst>
          </p:cNvPr>
          <p:cNvSpPr/>
          <p:nvPr/>
        </p:nvSpPr>
        <p:spPr>
          <a:xfrm>
            <a:off x="10037544" y="376967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3053B51B-0910-2097-59B8-90B68D62F03C}"/>
              </a:ext>
            </a:extLst>
          </p:cNvPr>
          <p:cNvSpPr/>
          <p:nvPr/>
        </p:nvSpPr>
        <p:spPr>
          <a:xfrm>
            <a:off x="9065544" y="37701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A7EF16AE-6009-20E3-56C8-483FCDDEF2CD}"/>
              </a:ext>
            </a:extLst>
          </p:cNvPr>
          <p:cNvSpPr/>
          <p:nvPr/>
        </p:nvSpPr>
        <p:spPr>
          <a:xfrm>
            <a:off x="3948172" y="1516581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xmlns="" id="{0133DE16-304C-37D2-FFE0-F2E19D82AE47}"/>
              </a:ext>
            </a:extLst>
          </p:cNvPr>
          <p:cNvSpPr txBox="1"/>
          <p:nvPr/>
        </p:nvSpPr>
        <p:spPr>
          <a:xfrm>
            <a:off x="4272172" y="1486081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Original pixels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5E957163-216E-018C-8914-9AC3040B1D38}"/>
              </a:ext>
            </a:extLst>
          </p:cNvPr>
          <p:cNvSpPr/>
          <p:nvPr/>
        </p:nvSpPr>
        <p:spPr>
          <a:xfrm>
            <a:off x="3948172" y="1843628"/>
            <a:ext cx="2160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xmlns="" id="{57693AFF-70F5-92B3-181A-373692ED0621}"/>
              </a:ext>
            </a:extLst>
          </p:cNvPr>
          <p:cNvSpPr txBox="1"/>
          <p:nvPr/>
        </p:nvSpPr>
        <p:spPr>
          <a:xfrm>
            <a:off x="4272171" y="1813128"/>
            <a:ext cx="1584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Removed</a:t>
            </a:r>
            <a:r>
              <a:rPr lang="fr-FR" sz="1200" dirty="0"/>
              <a:t> pixels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6908FBE4-6E90-647E-ED42-BB9B8FF447AB}"/>
              </a:ext>
            </a:extLst>
          </p:cNvPr>
          <p:cNvSpPr/>
          <p:nvPr/>
        </p:nvSpPr>
        <p:spPr>
          <a:xfrm>
            <a:off x="9526006" y="1842374"/>
            <a:ext cx="216000" cy="216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xmlns="" id="{167372ED-7E42-21F3-F101-8F98061D7B8B}"/>
              </a:ext>
            </a:extLst>
          </p:cNvPr>
          <p:cNvSpPr txBox="1"/>
          <p:nvPr/>
        </p:nvSpPr>
        <p:spPr>
          <a:xfrm>
            <a:off x="9850006" y="1811874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Added pixels</a:t>
            </a:r>
          </a:p>
        </p:txBody>
      </p:sp>
    </p:spTree>
    <p:extLst>
      <p:ext uri="{BB962C8B-B14F-4D97-AF65-F5344CB8AC3E}">
        <p14:creationId xmlns:p14="http://schemas.microsoft.com/office/powerpoint/2010/main" val="2406091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F572E2F-0076-61EE-9CD5-0AEBFC95F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1C3FA49-06A1-3D06-47E3-4E29252A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9CF0F4E-F8A1-CF99-9183-69A3A12D116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2F19A5E6-7AE9-FA16-6DE7-D5A7A6CC5D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A92359E-8E64-BC53-B236-8E471EFAB0F8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42F980B8-0CB3-3399-E80C-5D46A2699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E6043DB8-8439-D05A-7B51-289099975D8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Ouverture / Fermeture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xmlns="" id="{FCFBEB4C-2EE4-0585-BD99-4DF01830922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xmlns="" id="{4E05EE9E-3567-566E-00AC-FFE9F0A91242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C3B4343-6E8A-FF50-D6D8-A4D5DD119FA7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F34FB96-2C82-3025-676E-D059647DE51C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5A2AE2D-0CFA-9FB7-BA3A-7F0C1449A82F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EA82EA5-160B-1538-58BD-6D0DE5B9AE62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0E1E310-6E65-6618-8336-23F5499F53CE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0648797-BAD2-FEFA-7EBC-B976915AD3B3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166C1ED-F37D-F19A-301F-FDD26A016E10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1E03BD8-062C-2941-5163-7AB496476152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07E835C4-04F5-E3E3-9DC3-C8F4B6AF5731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DE3126B-63DE-0A99-25F8-7A1A4A7BC9A7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3BC3E22-2924-894C-D882-57CAFC224192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xmlns="" id="{00FD7BD0-3409-D68A-1FDC-78CBCF30286D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Fermeture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44FA3E7F-044D-53D9-145E-1744374DF5B9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Dilatation </a:t>
            </a:r>
            <a:r>
              <a:rPr lang="en-US" dirty="0" err="1"/>
              <a:t>puis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/>
              <a:t>Remplit des petites zones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xmlns="" id="{806CAA2D-BF21-8161-3EEF-496C84E0830F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Ouverture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xmlns="" id="{BE2F3797-2957-64BA-ABEF-E3B0E2FCC736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 err="1"/>
              <a:t>puis</a:t>
            </a:r>
            <a:r>
              <a:rPr lang="en-US" b="1" dirty="0"/>
              <a:t> Dilatation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/>
              <a:t>Retire des petits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23CAD3BD-C5D0-7B5C-7147-B9C77D0A1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544" y="1793047"/>
            <a:ext cx="5877745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92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EEA31FF-D207-1B26-AD5C-1AB9BF1BC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0681A81-81F3-3470-FB6F-D867354D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9F55AE8-297D-0756-AF8C-6AB6A18C5EA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087394F1-9A17-06FB-B428-8B04031DCA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5C6B808-FF55-A26D-CAF5-8E6AF485A362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1BBB099F-DFDF-0225-2BB5-5C6FCE0FE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5245E6CA-10CC-6240-DB60-92A0F992A884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Ouverture / Fermeture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xmlns="" id="{4D5DAE8C-6EB0-40F4-3468-CA6D2B49907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xmlns="" id="{7C8E7CA8-8B6B-816A-2B20-064A33D86E73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718C739-7EC8-0AC1-F1B4-FFC4F0D7C96A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E1BC20A-5F8B-7060-69BC-30353858B60F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9214B97-5A27-4693-9F3D-ECE0369FC1A4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C237B64-A522-03D3-9591-CFD1DEA6FC47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B10B2AA-1F9E-CFB9-2132-09560904C9D3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9D5219F-8EB2-9C2F-0B3E-CB343E71D2B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CCD311D-C3D6-9C9E-39C4-A95010196AF8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728B9D1-2C50-6A2A-DD99-4F4576CBA5FF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34B10FDB-B348-0332-AA5E-16E705AEEF79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6835A3A-2488-A9DC-2FBF-857166892FA5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AA3A7E7-804A-078D-B6B3-8751136300BB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xmlns="" id="{94E404E2-5393-F1E7-6DC7-7700D2F39350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Fermeture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09ACD5F5-EE85-03FD-3198-FF15E63BB25D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Dilatation </a:t>
            </a:r>
            <a:r>
              <a:rPr lang="en-US" dirty="0" err="1"/>
              <a:t>puis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/>
              <a:t>Remplit des petites zones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xmlns="" id="{131E40A0-EF57-2922-1B5B-A886C74A3087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Ouverture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xmlns="" id="{19B9C2AE-5A52-F59D-916D-A1A5C9740AA7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 err="1"/>
              <a:t>puis</a:t>
            </a:r>
            <a:r>
              <a:rPr lang="en-US" b="1" dirty="0"/>
              <a:t> Dilatation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/>
              <a:t>Retire des petits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282DE5E9-1D85-41D2-4A32-CFCB78AC1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36" y="1785875"/>
            <a:ext cx="5925377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00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40488D2-7373-4E16-1104-3F6EEA735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97413AD-DD72-A300-B4B4-96DE00EB9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D583C11-EEE6-A48B-BDE1-CBCEBAAD22A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0B81ED87-0185-2CE2-FEBD-44D99F7F23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8E15267-74BC-E570-CDD7-A3D9BE42022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90E60FFD-8FC4-C69D-A4CC-35CFA388B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E5AB5602-C258-2AB3-779A-E17EC047D11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Gradient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xmlns="" id="{FEED693A-F1C5-AE77-4F82-B9B97B049D54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xmlns="" id="{B3859B27-7057-959B-C845-31C4ACC7EC85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5BE5815-29C4-E11D-943B-DE77E8BA46B4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277008-22EA-D4FA-CFD5-C64D4B76C91B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911D883-5381-1513-B204-B73937A8872C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77DE8A9-E6F4-E958-374E-C86F5694C72A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240C34B-D899-1F2E-E35C-9D913C1FDD63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50B775D-EFC4-B5A6-4996-2B9502DC7F9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647B610-C536-5EC9-171A-4A4BFA04993D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B853C75-5106-B7B3-E5A1-D260A25B86F6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74A9670A-096D-01FF-9EB7-8CEA12814D82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C8B8B78-E851-9C13-A354-49266753FF89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38367831-0DDA-48B3-F5B2-D56C7D62FE48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CADA52DF-BE3D-B4CF-6D8A-8EFB6F5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650" y="1968305"/>
            <a:ext cx="3929025" cy="2088286"/>
          </a:xfrm>
          <a:prstGeom prst="rect">
            <a:avLst/>
          </a:prstGeom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xmlns="" id="{9EC09BAC-A2C1-A611-711C-E90FC33A8DF4}"/>
              </a:ext>
            </a:extLst>
          </p:cNvPr>
          <p:cNvSpPr/>
          <p:nvPr/>
        </p:nvSpPr>
        <p:spPr>
          <a:xfrm>
            <a:off x="3598608" y="4273818"/>
            <a:ext cx="8035164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Gradient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70D6B52D-D8F9-3385-D44E-62B45C75F53A}"/>
              </a:ext>
            </a:extLst>
          </p:cNvPr>
          <p:cNvSpPr txBox="1"/>
          <p:nvPr/>
        </p:nvSpPr>
        <p:spPr>
          <a:xfrm>
            <a:off x="3763422" y="4803590"/>
            <a:ext cx="78188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Difference </a:t>
            </a:r>
            <a:r>
              <a:rPr lang="en-US" dirty="0"/>
              <a:t>entre </a:t>
            </a:r>
            <a:r>
              <a:rPr lang="en-US" dirty="0" err="1"/>
              <a:t>une</a:t>
            </a:r>
            <a:r>
              <a:rPr lang="en-US" b="1" dirty="0"/>
              <a:t> dilatation</a:t>
            </a:r>
            <a:r>
              <a:rPr lang="en-US" dirty="0"/>
              <a:t> et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b="1" dirty="0" err="1"/>
              <a:t>érosion</a:t>
            </a:r>
            <a:endParaRPr lang="en-US" b="1" dirty="0"/>
          </a:p>
          <a:p>
            <a:pPr marR="0" algn="just"/>
            <a:endParaRPr lang="en-US" b="1" dirty="0"/>
          </a:p>
          <a:p>
            <a:pPr marR="0" algn="just"/>
            <a:r>
              <a:rPr lang="en-US" i="1" dirty="0"/>
              <a:t>Classification des pixels : </a:t>
            </a:r>
            <a:r>
              <a:rPr lang="en-US" b="1" dirty="0" err="1"/>
              <a:t>scène</a:t>
            </a:r>
            <a:r>
              <a:rPr lang="en-US" i="1" dirty="0"/>
              <a:t> (background)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b="1" dirty="0" err="1"/>
              <a:t>objets</a:t>
            </a:r>
            <a:r>
              <a:rPr lang="en-US" dirty="0"/>
              <a:t> </a:t>
            </a:r>
            <a:r>
              <a:rPr lang="en-US" i="1" dirty="0"/>
              <a:t>(foreground) ? </a:t>
            </a:r>
            <a:endParaRPr lang="fr-FR" sz="2000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xmlns="" id="{D9042039-1561-101C-9C50-5325DF0D8CD7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4147115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054758A-3FA8-E6EA-F14F-514E1AD58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xmlns="" id="{B823702B-D1AB-8E13-914F-A514CD36F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104" y="2412243"/>
            <a:ext cx="6181884" cy="337343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C4227532-728E-EC26-2B49-76340893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BA39F5-6835-BD42-D824-C5C2E8A13B0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B319221B-1E08-74C6-2606-56C377BF7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3F05676-B1EA-FF37-71BE-A54A117C983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D3F92FC6-4C98-26D7-5452-3E5F125EC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A3F75A8C-ABC0-C8AB-B07A-F5DCF273AA21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Opérateur de </a:t>
            </a:r>
            <a:r>
              <a:rPr lang="fr-FR" b="1" dirty="0" err="1"/>
              <a:t>Sobel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xmlns="" id="{12D8B288-1939-36AB-BC1B-A1E88ABD682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xmlns="" id="{E279AE20-F736-B426-4731-50966B71A1B1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xmlns="" id="{1468CAD1-F17E-213F-9AAB-F269C35859CC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717A380-E629-47AA-C703-D46DF7419DF8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6B69F75-A2F5-4728-9FDC-45BA6643C108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BA60D141-1B01-B2A9-00E8-7FEA431594C3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2E65FA5-717C-9B05-BE58-6B6B9F200E1A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7CC27A4-3EB6-2116-E739-46AE23F27215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03D24889-E375-37C7-AF9C-E8DCB84C2CEE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D92C5FF-CAC4-2E12-AE72-93B3AD573C7C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76E833C-C1F7-0683-778A-3C04BA1DFC0F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xmlns="" id="{93F4D897-99DA-640B-2B7D-C1B3DF4BE497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CE9C4DC8-0422-9763-63D3-D999D2D9088B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88691EC1-CFAE-66A2-0CF8-95EED197DDA8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xmlns="" id="{A65E84DC-21AE-8425-8428-A00496650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925" y="2338424"/>
            <a:ext cx="5998150" cy="35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32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1BC0367-3365-58F0-3343-6C7AD7E85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9534300-D9BE-71E5-AD1B-12013BEE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58829EE-1592-467C-9B47-C31B556536D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FB7E3086-6287-2DF2-C215-CE4087C155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4515CBC-9A24-FDD0-BE4B-C605FFE5890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E1A329D6-EE8D-77C6-5AE2-2F07770B2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3DCAA86D-BB8B-A816-178C-7578E4B5D82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Méthode de </a:t>
            </a:r>
            <a:r>
              <a:rPr lang="fr-FR" b="1" dirty="0" err="1"/>
              <a:t>Watershed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xmlns="" id="{8D3A8420-B217-C1E7-C4BA-19C9A569D5E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xmlns="" id="{CD4271A1-E1F0-2964-638D-6BB754977B50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xmlns="" id="{7E0FC2FA-DBC3-345A-5ACB-1F30EDFE053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4D1F7B9A-9547-ACD2-61CB-2305C0784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74" y="1739777"/>
            <a:ext cx="8199723" cy="3378446"/>
          </a:xfrm>
          <a:prstGeom prst="rect">
            <a:avLst/>
          </a:prstGeom>
        </p:spPr>
      </p:pic>
      <p:sp>
        <p:nvSpPr>
          <p:cNvPr id="7" name="Flèche : chevron 6">
            <a:extLst>
              <a:ext uri="{FF2B5EF4-FFF2-40B4-BE49-F238E27FC236}">
                <a16:creationId xmlns:a16="http://schemas.microsoft.com/office/drawing/2014/main" xmlns="" id="{63405781-6963-5A70-F4B5-35EEDC015156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d’informations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xmlns="" id="{70858D63-28B6-C56E-1FCA-4CCD2A57AF07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63454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F229D9E-67CD-A813-A151-135653D62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81A2EB1-DCA1-39CC-D1A4-4A5EF619C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81C1DB8-03E2-CFD4-66FA-FFD15B9C740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AC5F96A5-8C0C-5395-CC61-1B61463452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82F61FC-5517-6BC7-E6A8-12BF640822A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8AB6A5C6-9379-16E1-2E52-1A929692D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6D60C450-9E29-A84D-6254-CB13A3529386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Méthode de </a:t>
            </a:r>
            <a:r>
              <a:rPr lang="fr-FR" b="1" dirty="0" err="1"/>
              <a:t>Watershed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xmlns="" id="{9DBF4EFF-4259-9F3F-B77D-5DDD02EED83F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xmlns="" id="{6555D459-CB70-3D53-86D6-39D915654BEE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xmlns="" id="{15CA0F3A-AB73-3273-BF20-4D3ED9DBBD07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xmlns="" id="{0CE1B65C-BFFB-2C09-0152-F105F83BA760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d’informations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xmlns="" id="{731FECF1-0F07-80BF-EBD2-FA980588CB5D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403868D5-BD3A-A265-B1B7-6B5C5ED0A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74" y="1739777"/>
            <a:ext cx="8199723" cy="3378446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xmlns="" id="{58DC9CCB-BF9D-5B59-93B6-9B5CD8C9FEEA}"/>
              </a:ext>
            </a:extLst>
          </p:cNvPr>
          <p:cNvSpPr/>
          <p:nvPr/>
        </p:nvSpPr>
        <p:spPr>
          <a:xfrm>
            <a:off x="3633342" y="2439755"/>
            <a:ext cx="645362" cy="461212"/>
          </a:xfrm>
          <a:custGeom>
            <a:avLst/>
            <a:gdLst>
              <a:gd name="csX0" fmla="*/ 0 w 645362"/>
              <a:gd name="csY0" fmla="*/ 230606 h 461212"/>
              <a:gd name="csX1" fmla="*/ 322681 w 645362"/>
              <a:gd name="csY1" fmla="*/ 0 h 461212"/>
              <a:gd name="csX2" fmla="*/ 645362 w 645362"/>
              <a:gd name="csY2" fmla="*/ 230606 h 461212"/>
              <a:gd name="csX3" fmla="*/ 322681 w 645362"/>
              <a:gd name="csY3" fmla="*/ 461212 h 461212"/>
              <a:gd name="csX4" fmla="*/ 0 w 64536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461212" extrusionOk="0">
                <a:moveTo>
                  <a:pt x="0" y="230606"/>
                </a:moveTo>
                <a:cubicBezTo>
                  <a:pt x="-1051" y="109603"/>
                  <a:pt x="144665" y="8669"/>
                  <a:pt x="322681" y="0"/>
                </a:cubicBezTo>
                <a:cubicBezTo>
                  <a:pt x="521297" y="-10807"/>
                  <a:pt x="655709" y="98188"/>
                  <a:pt x="645362" y="230606"/>
                </a:cubicBezTo>
                <a:cubicBezTo>
                  <a:pt x="666535" y="353200"/>
                  <a:pt x="500285" y="475049"/>
                  <a:pt x="322681" y="461212"/>
                </a:cubicBezTo>
                <a:cubicBezTo>
                  <a:pt x="146481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xmlns="" id="{1E7FB146-0940-2079-29E4-289943F5D470}"/>
              </a:ext>
            </a:extLst>
          </p:cNvPr>
          <p:cNvSpPr/>
          <p:nvPr/>
        </p:nvSpPr>
        <p:spPr>
          <a:xfrm>
            <a:off x="6408172" y="2439755"/>
            <a:ext cx="645362" cy="461212"/>
          </a:xfrm>
          <a:custGeom>
            <a:avLst/>
            <a:gdLst>
              <a:gd name="csX0" fmla="*/ 0 w 645362"/>
              <a:gd name="csY0" fmla="*/ 230606 h 461212"/>
              <a:gd name="csX1" fmla="*/ 322681 w 645362"/>
              <a:gd name="csY1" fmla="*/ 0 h 461212"/>
              <a:gd name="csX2" fmla="*/ 645362 w 645362"/>
              <a:gd name="csY2" fmla="*/ 230606 h 461212"/>
              <a:gd name="csX3" fmla="*/ 322681 w 645362"/>
              <a:gd name="csY3" fmla="*/ 461212 h 461212"/>
              <a:gd name="csX4" fmla="*/ 0 w 64536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461212" extrusionOk="0">
                <a:moveTo>
                  <a:pt x="0" y="230606"/>
                </a:moveTo>
                <a:cubicBezTo>
                  <a:pt x="-1051" y="109603"/>
                  <a:pt x="144665" y="8669"/>
                  <a:pt x="322681" y="0"/>
                </a:cubicBezTo>
                <a:cubicBezTo>
                  <a:pt x="521297" y="-10807"/>
                  <a:pt x="655709" y="98188"/>
                  <a:pt x="645362" y="230606"/>
                </a:cubicBezTo>
                <a:cubicBezTo>
                  <a:pt x="666535" y="353200"/>
                  <a:pt x="500285" y="475049"/>
                  <a:pt x="322681" y="461212"/>
                </a:cubicBezTo>
                <a:cubicBezTo>
                  <a:pt x="146481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xmlns="" id="{DAB16211-D4B8-920C-9FEC-0A0EC252BA6E}"/>
              </a:ext>
            </a:extLst>
          </p:cNvPr>
          <p:cNvSpPr/>
          <p:nvPr/>
        </p:nvSpPr>
        <p:spPr>
          <a:xfrm>
            <a:off x="3386050" y="3547064"/>
            <a:ext cx="737375" cy="573651"/>
          </a:xfrm>
          <a:custGeom>
            <a:avLst/>
            <a:gdLst>
              <a:gd name="csX0" fmla="*/ 0 w 737375"/>
              <a:gd name="csY0" fmla="*/ 286826 h 573651"/>
              <a:gd name="csX1" fmla="*/ 368688 w 737375"/>
              <a:gd name="csY1" fmla="*/ 0 h 573651"/>
              <a:gd name="csX2" fmla="*/ 737376 w 737375"/>
              <a:gd name="csY2" fmla="*/ 286826 h 573651"/>
              <a:gd name="csX3" fmla="*/ 368688 w 737375"/>
              <a:gd name="csY3" fmla="*/ 573652 h 573651"/>
              <a:gd name="csX4" fmla="*/ 0 w 737375"/>
              <a:gd name="csY4" fmla="*/ 286826 h 5736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573651" extrusionOk="0">
                <a:moveTo>
                  <a:pt x="0" y="286826"/>
                </a:moveTo>
                <a:cubicBezTo>
                  <a:pt x="-2925" y="146115"/>
                  <a:pt x="165800" y="32438"/>
                  <a:pt x="368688" y="0"/>
                </a:cubicBezTo>
                <a:cubicBezTo>
                  <a:pt x="589615" y="-9167"/>
                  <a:pt x="751780" y="121375"/>
                  <a:pt x="737376" y="286826"/>
                </a:cubicBezTo>
                <a:cubicBezTo>
                  <a:pt x="750642" y="442250"/>
                  <a:pt x="571674" y="588114"/>
                  <a:pt x="368688" y="573652"/>
                </a:cubicBezTo>
                <a:cubicBezTo>
                  <a:pt x="169450" y="580596"/>
                  <a:pt x="-11656" y="433199"/>
                  <a:pt x="0" y="28682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xmlns="" id="{6A98A0D7-7212-D1C1-F600-F8F566284052}"/>
              </a:ext>
            </a:extLst>
          </p:cNvPr>
          <p:cNvSpPr/>
          <p:nvPr/>
        </p:nvSpPr>
        <p:spPr>
          <a:xfrm>
            <a:off x="6195207" y="3564630"/>
            <a:ext cx="737375" cy="573651"/>
          </a:xfrm>
          <a:custGeom>
            <a:avLst/>
            <a:gdLst>
              <a:gd name="csX0" fmla="*/ 0 w 737375"/>
              <a:gd name="csY0" fmla="*/ 286826 h 573651"/>
              <a:gd name="csX1" fmla="*/ 368688 w 737375"/>
              <a:gd name="csY1" fmla="*/ 0 h 573651"/>
              <a:gd name="csX2" fmla="*/ 737376 w 737375"/>
              <a:gd name="csY2" fmla="*/ 286826 h 573651"/>
              <a:gd name="csX3" fmla="*/ 368688 w 737375"/>
              <a:gd name="csY3" fmla="*/ 573652 h 573651"/>
              <a:gd name="csX4" fmla="*/ 0 w 737375"/>
              <a:gd name="csY4" fmla="*/ 286826 h 5736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573651" extrusionOk="0">
                <a:moveTo>
                  <a:pt x="0" y="286826"/>
                </a:moveTo>
                <a:cubicBezTo>
                  <a:pt x="-2925" y="146115"/>
                  <a:pt x="165800" y="32438"/>
                  <a:pt x="368688" y="0"/>
                </a:cubicBezTo>
                <a:cubicBezTo>
                  <a:pt x="589615" y="-9167"/>
                  <a:pt x="751780" y="121375"/>
                  <a:pt x="737376" y="286826"/>
                </a:cubicBezTo>
                <a:cubicBezTo>
                  <a:pt x="750642" y="442250"/>
                  <a:pt x="571674" y="588114"/>
                  <a:pt x="368688" y="573652"/>
                </a:cubicBezTo>
                <a:cubicBezTo>
                  <a:pt x="169450" y="580596"/>
                  <a:pt x="-11656" y="433199"/>
                  <a:pt x="0" y="28682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xmlns="" id="{90C899A4-EE01-B26E-8AD1-66F5A5BE1821}"/>
              </a:ext>
            </a:extLst>
          </p:cNvPr>
          <p:cNvSpPr/>
          <p:nvPr/>
        </p:nvSpPr>
        <p:spPr>
          <a:xfrm>
            <a:off x="5138467" y="2439755"/>
            <a:ext cx="645362" cy="742766"/>
          </a:xfrm>
          <a:custGeom>
            <a:avLst/>
            <a:gdLst>
              <a:gd name="csX0" fmla="*/ 0 w 645362"/>
              <a:gd name="csY0" fmla="*/ 371383 h 742766"/>
              <a:gd name="csX1" fmla="*/ 322681 w 645362"/>
              <a:gd name="csY1" fmla="*/ 0 h 742766"/>
              <a:gd name="csX2" fmla="*/ 645362 w 645362"/>
              <a:gd name="csY2" fmla="*/ 371383 h 742766"/>
              <a:gd name="csX3" fmla="*/ 322681 w 645362"/>
              <a:gd name="csY3" fmla="*/ 742766 h 742766"/>
              <a:gd name="csX4" fmla="*/ 0 w 645362"/>
              <a:gd name="csY4" fmla="*/ 371383 h 74276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742766" extrusionOk="0">
                <a:moveTo>
                  <a:pt x="0" y="371383"/>
                </a:moveTo>
                <a:cubicBezTo>
                  <a:pt x="-1635" y="176167"/>
                  <a:pt x="144770" y="13325"/>
                  <a:pt x="322681" y="0"/>
                </a:cubicBezTo>
                <a:cubicBezTo>
                  <a:pt x="520588" y="-10432"/>
                  <a:pt x="653636" y="162230"/>
                  <a:pt x="645362" y="371383"/>
                </a:cubicBezTo>
                <a:cubicBezTo>
                  <a:pt x="674853" y="569853"/>
                  <a:pt x="500763" y="745714"/>
                  <a:pt x="322681" y="742766"/>
                </a:cubicBezTo>
                <a:cubicBezTo>
                  <a:pt x="156880" y="762428"/>
                  <a:pt x="-7345" y="568907"/>
                  <a:pt x="0" y="37138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xmlns="" id="{30737AC5-EB17-7925-C77A-A2887FB01E53}"/>
              </a:ext>
            </a:extLst>
          </p:cNvPr>
          <p:cNvSpPr/>
          <p:nvPr/>
        </p:nvSpPr>
        <p:spPr>
          <a:xfrm>
            <a:off x="7925222" y="2439755"/>
            <a:ext cx="645362" cy="742766"/>
          </a:xfrm>
          <a:custGeom>
            <a:avLst/>
            <a:gdLst>
              <a:gd name="csX0" fmla="*/ 0 w 645362"/>
              <a:gd name="csY0" fmla="*/ 371383 h 742766"/>
              <a:gd name="csX1" fmla="*/ 322681 w 645362"/>
              <a:gd name="csY1" fmla="*/ 0 h 742766"/>
              <a:gd name="csX2" fmla="*/ 645362 w 645362"/>
              <a:gd name="csY2" fmla="*/ 371383 h 742766"/>
              <a:gd name="csX3" fmla="*/ 322681 w 645362"/>
              <a:gd name="csY3" fmla="*/ 742766 h 742766"/>
              <a:gd name="csX4" fmla="*/ 0 w 645362"/>
              <a:gd name="csY4" fmla="*/ 371383 h 74276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742766" extrusionOk="0">
                <a:moveTo>
                  <a:pt x="0" y="371383"/>
                </a:moveTo>
                <a:cubicBezTo>
                  <a:pt x="-1635" y="176167"/>
                  <a:pt x="144770" y="13325"/>
                  <a:pt x="322681" y="0"/>
                </a:cubicBezTo>
                <a:cubicBezTo>
                  <a:pt x="520588" y="-10432"/>
                  <a:pt x="653636" y="162230"/>
                  <a:pt x="645362" y="371383"/>
                </a:cubicBezTo>
                <a:cubicBezTo>
                  <a:pt x="674853" y="569853"/>
                  <a:pt x="500763" y="745714"/>
                  <a:pt x="322681" y="742766"/>
                </a:cubicBezTo>
                <a:cubicBezTo>
                  <a:pt x="156880" y="762428"/>
                  <a:pt x="-7345" y="568907"/>
                  <a:pt x="0" y="37138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xmlns="" id="{B47ABBB9-9844-9480-4DE4-60DC4C1687DD}"/>
              </a:ext>
            </a:extLst>
          </p:cNvPr>
          <p:cNvSpPr/>
          <p:nvPr/>
        </p:nvSpPr>
        <p:spPr>
          <a:xfrm>
            <a:off x="4123425" y="3858917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xmlns="" id="{03A20484-8069-11EE-D9FD-0C15FFAA5B9D}"/>
              </a:ext>
            </a:extLst>
          </p:cNvPr>
          <p:cNvSpPr/>
          <p:nvPr/>
        </p:nvSpPr>
        <p:spPr>
          <a:xfrm>
            <a:off x="6921261" y="3907675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xmlns="" id="{2BDE4C0C-2E71-8A9F-3BD1-E6AC3C63D211}"/>
              </a:ext>
            </a:extLst>
          </p:cNvPr>
          <p:cNvSpPr/>
          <p:nvPr/>
        </p:nvSpPr>
        <p:spPr>
          <a:xfrm>
            <a:off x="5094445" y="3286664"/>
            <a:ext cx="737375" cy="488388"/>
          </a:xfrm>
          <a:custGeom>
            <a:avLst/>
            <a:gdLst>
              <a:gd name="csX0" fmla="*/ 0 w 737375"/>
              <a:gd name="csY0" fmla="*/ 244194 h 488388"/>
              <a:gd name="csX1" fmla="*/ 368688 w 737375"/>
              <a:gd name="csY1" fmla="*/ 0 h 488388"/>
              <a:gd name="csX2" fmla="*/ 737376 w 737375"/>
              <a:gd name="csY2" fmla="*/ 244194 h 488388"/>
              <a:gd name="csX3" fmla="*/ 368688 w 737375"/>
              <a:gd name="csY3" fmla="*/ 488388 h 488388"/>
              <a:gd name="csX4" fmla="*/ 0 w 737375"/>
              <a:gd name="csY4" fmla="*/ 244194 h 4883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488388" extrusionOk="0">
                <a:moveTo>
                  <a:pt x="0" y="244194"/>
                </a:moveTo>
                <a:cubicBezTo>
                  <a:pt x="-2121" y="122167"/>
                  <a:pt x="165490" y="18743"/>
                  <a:pt x="368688" y="0"/>
                </a:cubicBezTo>
                <a:cubicBezTo>
                  <a:pt x="579696" y="-3913"/>
                  <a:pt x="747996" y="104138"/>
                  <a:pt x="737376" y="244194"/>
                </a:cubicBezTo>
                <a:cubicBezTo>
                  <a:pt x="756756" y="374696"/>
                  <a:pt x="571798" y="500019"/>
                  <a:pt x="368688" y="488388"/>
                </a:cubicBezTo>
                <a:cubicBezTo>
                  <a:pt x="176105" y="505874"/>
                  <a:pt x="-5122" y="373769"/>
                  <a:pt x="0" y="24419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xmlns="" id="{D3615D08-28A6-B7A3-AEA1-B06B336E4EA3}"/>
              </a:ext>
            </a:extLst>
          </p:cNvPr>
          <p:cNvSpPr/>
          <p:nvPr/>
        </p:nvSpPr>
        <p:spPr>
          <a:xfrm>
            <a:off x="7903602" y="3283972"/>
            <a:ext cx="737375" cy="488388"/>
          </a:xfrm>
          <a:custGeom>
            <a:avLst/>
            <a:gdLst>
              <a:gd name="csX0" fmla="*/ 0 w 737375"/>
              <a:gd name="csY0" fmla="*/ 244194 h 488388"/>
              <a:gd name="csX1" fmla="*/ 368688 w 737375"/>
              <a:gd name="csY1" fmla="*/ 0 h 488388"/>
              <a:gd name="csX2" fmla="*/ 737376 w 737375"/>
              <a:gd name="csY2" fmla="*/ 244194 h 488388"/>
              <a:gd name="csX3" fmla="*/ 368688 w 737375"/>
              <a:gd name="csY3" fmla="*/ 488388 h 488388"/>
              <a:gd name="csX4" fmla="*/ 0 w 737375"/>
              <a:gd name="csY4" fmla="*/ 244194 h 4883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488388" extrusionOk="0">
                <a:moveTo>
                  <a:pt x="0" y="244194"/>
                </a:moveTo>
                <a:cubicBezTo>
                  <a:pt x="-2121" y="122167"/>
                  <a:pt x="165490" y="18743"/>
                  <a:pt x="368688" y="0"/>
                </a:cubicBezTo>
                <a:cubicBezTo>
                  <a:pt x="579696" y="-3913"/>
                  <a:pt x="747996" y="104138"/>
                  <a:pt x="737376" y="244194"/>
                </a:cubicBezTo>
                <a:cubicBezTo>
                  <a:pt x="756756" y="374696"/>
                  <a:pt x="571798" y="500019"/>
                  <a:pt x="368688" y="488388"/>
                </a:cubicBezTo>
                <a:cubicBezTo>
                  <a:pt x="176105" y="505874"/>
                  <a:pt x="-5122" y="373769"/>
                  <a:pt x="0" y="24419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xmlns="" id="{C5AB9F21-88F3-0261-6803-90CEB33A8543}"/>
              </a:ext>
            </a:extLst>
          </p:cNvPr>
          <p:cNvSpPr/>
          <p:nvPr/>
        </p:nvSpPr>
        <p:spPr>
          <a:xfrm>
            <a:off x="5240976" y="3817808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xmlns="" id="{E229C008-78F2-CBD6-94FD-CFA4E6E77299}"/>
              </a:ext>
            </a:extLst>
          </p:cNvPr>
          <p:cNvSpPr/>
          <p:nvPr/>
        </p:nvSpPr>
        <p:spPr>
          <a:xfrm>
            <a:off x="8079074" y="3817808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391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Objets / Sources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Eclairage / Colorimétrie</a:t>
            </a:r>
          </a:p>
          <a:p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1F39537-C4EF-EB4A-CF6A-A860440D86E3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AB84B51-2511-1AA1-8DF5-712332F65841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835630AE-94C3-1AC4-7626-E4FF9C0CC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D160BA2-9394-6FAA-51D0-D17A71909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24E03BA1-A086-8B54-2611-FDA6143F3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4AC6AA4-C73D-FF3E-7960-84BDE8504DF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8C7AC571-31AE-4192-8C36-7D56962F7F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EA5CB8F-6ED2-4415-AD01-7ACFBB2C4526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369A7439-546B-4E48-E944-5070ACB4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xmlns="" id="{A9739FBC-F637-4384-5078-18CBA498C0A0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TP Colorimétrie / Romaric Journet</a:t>
            </a:r>
            <a:endParaRPr lang="fr-FR" sz="1200" dirty="0"/>
          </a:p>
        </p:txBody>
      </p:sp>
      <p:pic>
        <p:nvPicPr>
          <p:cNvPr id="14" name="Graphique 13" descr="Ampoule et engrenage avec un remplissage uni">
            <a:extLst>
              <a:ext uri="{FF2B5EF4-FFF2-40B4-BE49-F238E27FC236}">
                <a16:creationId xmlns:a16="http://schemas.microsoft.com/office/drawing/2014/main" xmlns="" id="{A2BFF39E-4BB9-14F3-7C88-67DED85C0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18745" y="2876456"/>
            <a:ext cx="1222534" cy="12225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1B22D68-B43E-5F52-4FDB-2F08EA1B3548}"/>
              </a:ext>
            </a:extLst>
          </p:cNvPr>
          <p:cNvSpPr/>
          <p:nvPr/>
        </p:nvSpPr>
        <p:spPr bwMode="auto">
          <a:xfrm>
            <a:off x="9318203" y="3163148"/>
            <a:ext cx="882253" cy="822960"/>
          </a:xfrm>
          <a:prstGeom prst="rect">
            <a:avLst/>
          </a:prstGeom>
          <a:solidFill>
            <a:srgbClr val="FF683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xmlns="" id="{56AEFEF6-4718-19F1-2ED4-41B998C7C8CF}"/>
              </a:ext>
            </a:extLst>
          </p:cNvPr>
          <p:cNvSpPr/>
          <p:nvPr/>
        </p:nvSpPr>
        <p:spPr bwMode="auto">
          <a:xfrm>
            <a:off x="2588916" y="3250656"/>
            <a:ext cx="667729" cy="472124"/>
          </a:xfrm>
          <a:prstGeom prst="rightArrow">
            <a:avLst/>
          </a:prstGeom>
          <a:gradFill>
            <a:gsLst>
              <a:gs pos="37000">
                <a:srgbClr val="5FED33"/>
              </a:gs>
              <a:gs pos="0">
                <a:srgbClr val="3100E6"/>
              </a:gs>
              <a:gs pos="17000">
                <a:srgbClr val="00A0F0"/>
              </a:gs>
              <a:gs pos="54000">
                <a:srgbClr val="FCEA04"/>
              </a:gs>
              <a:gs pos="96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xmlns="" id="{0AEFEAEC-6362-5AEF-E92D-F68B9EC4E4F4}"/>
              </a:ext>
            </a:extLst>
          </p:cNvPr>
          <p:cNvSpPr/>
          <p:nvPr/>
        </p:nvSpPr>
        <p:spPr bwMode="auto">
          <a:xfrm>
            <a:off x="8540528" y="3299144"/>
            <a:ext cx="667729" cy="472124"/>
          </a:xfrm>
          <a:prstGeom prst="rightArrow">
            <a:avLst/>
          </a:prstGeom>
          <a:gradFill>
            <a:gsLst>
              <a:gs pos="37000">
                <a:srgbClr val="5FED33"/>
              </a:gs>
              <a:gs pos="0">
                <a:srgbClr val="3100E6"/>
              </a:gs>
              <a:gs pos="17000">
                <a:srgbClr val="00A0F0"/>
              </a:gs>
              <a:gs pos="54000">
                <a:srgbClr val="FCEA04"/>
              </a:gs>
              <a:gs pos="96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xmlns="" id="{292A8AA3-B0E9-ECE3-65DF-A4F82590DCFE}"/>
              </a:ext>
            </a:extLst>
          </p:cNvPr>
          <p:cNvSpPr/>
          <p:nvPr/>
        </p:nvSpPr>
        <p:spPr bwMode="auto">
          <a:xfrm>
            <a:off x="10334811" y="3338566"/>
            <a:ext cx="667729" cy="472124"/>
          </a:xfrm>
          <a:prstGeom prst="rightArrow">
            <a:avLst/>
          </a:prstGeom>
          <a:gradFill>
            <a:gsLst>
              <a:gs pos="32000">
                <a:schemeClr val="tx2"/>
              </a:gs>
              <a:gs pos="0">
                <a:schemeClr val="tx1"/>
              </a:gs>
              <a:gs pos="17000">
                <a:schemeClr val="tx2"/>
              </a:gs>
              <a:gs pos="54000">
                <a:srgbClr val="988D02"/>
              </a:gs>
              <a:gs pos="97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xmlns="" id="{14985E23-37EF-53E5-2376-7B518D0C0D1F}"/>
              </a:ext>
            </a:extLst>
          </p:cNvPr>
          <p:cNvSpPr/>
          <p:nvPr/>
        </p:nvSpPr>
        <p:spPr>
          <a:xfrm>
            <a:off x="509310" y="1894096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Sources primaires</a:t>
            </a:r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xmlns="" id="{5F03A08E-5D92-9797-4DB5-FB3C292C2C98}"/>
              </a:ext>
            </a:extLst>
          </p:cNvPr>
          <p:cNvSpPr/>
          <p:nvPr/>
        </p:nvSpPr>
        <p:spPr>
          <a:xfrm>
            <a:off x="6831782" y="1891372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Sources secondaires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F755BDFA-FE5E-35C7-AE54-A2D7C7B74779}"/>
              </a:ext>
            </a:extLst>
          </p:cNvPr>
          <p:cNvSpPr txBox="1"/>
          <p:nvPr/>
        </p:nvSpPr>
        <p:spPr>
          <a:xfrm>
            <a:off x="805881" y="2292440"/>
            <a:ext cx="4032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Produisent</a:t>
            </a:r>
            <a:r>
              <a:rPr lang="en-US" b="1" dirty="0"/>
              <a:t> </a:t>
            </a:r>
            <a:r>
              <a:rPr lang="en-US" b="1" dirty="0" err="1"/>
              <a:t>leur</a:t>
            </a:r>
            <a:r>
              <a:rPr lang="en-US" b="1" dirty="0"/>
              <a:t> propre lumière</a:t>
            </a:r>
            <a:endParaRPr lang="en-US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586C996A-A5DB-953C-1ABC-EF077DF1D1BE}"/>
              </a:ext>
            </a:extLst>
          </p:cNvPr>
          <p:cNvSpPr txBox="1"/>
          <p:nvPr/>
        </p:nvSpPr>
        <p:spPr>
          <a:xfrm>
            <a:off x="786501" y="4540882"/>
            <a:ext cx="6094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Caractérisées</a:t>
            </a:r>
            <a:r>
              <a:rPr lang="en-US" b="1" dirty="0"/>
              <a:t> par </a:t>
            </a:r>
            <a:r>
              <a:rPr lang="en-US" b="1" dirty="0" err="1"/>
              <a:t>leur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d’émission</a:t>
            </a:r>
            <a:endParaRPr lang="en-US" dirty="0">
              <a:solidFill>
                <a:srgbClr val="FA960A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xmlns="" id="{8CD513AE-2F1E-EB11-3A7E-3236BFC9441D}"/>
              </a:ext>
            </a:extLst>
          </p:cNvPr>
          <p:cNvSpPr txBox="1"/>
          <p:nvPr/>
        </p:nvSpPr>
        <p:spPr>
          <a:xfrm>
            <a:off x="7104114" y="2292440"/>
            <a:ext cx="4032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Diffusent</a:t>
            </a:r>
            <a:r>
              <a:rPr lang="en-US" b="1" dirty="0"/>
              <a:t> la lumière </a:t>
            </a:r>
            <a:r>
              <a:rPr lang="en-US" b="1" dirty="0" err="1"/>
              <a:t>produite</a:t>
            </a:r>
            <a:r>
              <a:rPr lang="en-US" b="1" dirty="0"/>
              <a:t> par </a:t>
            </a:r>
            <a:r>
              <a:rPr lang="en-US" b="1" dirty="0" err="1"/>
              <a:t>une</a:t>
            </a:r>
            <a:r>
              <a:rPr lang="en-US" b="1" dirty="0"/>
              <a:t> source </a:t>
            </a:r>
            <a:r>
              <a:rPr lang="en-US" b="1" dirty="0" err="1"/>
              <a:t>primaire</a:t>
            </a:r>
            <a:endParaRPr lang="en-US" dirty="0"/>
          </a:p>
        </p:txBody>
      </p:sp>
      <p:pic>
        <p:nvPicPr>
          <p:cNvPr id="24" name="Graphique 23" descr="Ampoule et engrenage avec un remplissage uni">
            <a:extLst>
              <a:ext uri="{FF2B5EF4-FFF2-40B4-BE49-F238E27FC236}">
                <a16:creationId xmlns:a16="http://schemas.microsoft.com/office/drawing/2014/main" xmlns="" id="{08F50BE7-CC5D-8DC3-DB29-0E64E9174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93585" y="2963361"/>
            <a:ext cx="1222534" cy="1222534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xmlns="" id="{6B092EFE-C545-B281-A553-485FF2D8D092}"/>
              </a:ext>
            </a:extLst>
          </p:cNvPr>
          <p:cNvSpPr txBox="1"/>
          <p:nvPr/>
        </p:nvSpPr>
        <p:spPr>
          <a:xfrm>
            <a:off x="7104114" y="4521747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Caractérisées</a:t>
            </a:r>
            <a:r>
              <a:rPr lang="en-US" b="1" dirty="0"/>
              <a:t> par le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de </a:t>
            </a:r>
            <a:r>
              <a:rPr lang="en-US" b="1" dirty="0" err="1">
                <a:solidFill>
                  <a:srgbClr val="FA960A"/>
                </a:solidFill>
              </a:rPr>
              <a:t>l’illuminant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br>
              <a:rPr lang="en-US" b="1" dirty="0">
                <a:solidFill>
                  <a:srgbClr val="FA960A"/>
                </a:solidFill>
              </a:rPr>
            </a:br>
            <a:r>
              <a:rPr lang="en-US" b="1" dirty="0"/>
              <a:t>et </a:t>
            </a:r>
            <a:r>
              <a:rPr lang="en-US" b="1" dirty="0" err="1"/>
              <a:t>leur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en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réflectance</a:t>
            </a:r>
            <a:endParaRPr lang="en-US" dirty="0">
              <a:solidFill>
                <a:srgbClr val="FA96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08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0F6161A-48F6-AD08-0527-CD5499946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91DD99F-5B10-28C3-6E7F-E0E4A05C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D496383-5764-C743-27F7-12C742D8AF3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749F6D34-478B-337C-69A1-A02B68AEBE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AE18266-95D9-AA8E-8F3A-702A0EFC1F4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09219433-E08D-A966-256D-7C2BFD51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xmlns="" id="{72155E70-8F4A-F76F-3EFD-8751A0E20C2D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Source </a:t>
            </a:r>
            <a:r>
              <a:rPr lang="fr-FR" sz="1200" b="0" u="none" strike="noStrike" baseline="0" dirty="0" err="1">
                <a:solidFill>
                  <a:srgbClr val="231F20"/>
                </a:solidFill>
                <a:latin typeface="Calibri-Italic"/>
              </a:rPr>
              <a:t>Effilux</a:t>
            </a:r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 Ring RGB</a:t>
            </a:r>
            <a:endParaRPr lang="fr-FR" sz="1200" dirty="0"/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xmlns="" id="{02ECDD3A-7BBB-207A-9BF5-851025673817}"/>
              </a:ext>
            </a:extLst>
          </p:cNvPr>
          <p:cNvSpPr/>
          <p:nvPr/>
        </p:nvSpPr>
        <p:spPr>
          <a:xfrm>
            <a:off x="509310" y="1894096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Spectre d’émission</a:t>
            </a:r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xmlns="" id="{077F5A0B-1109-A4EA-41D6-90CB99ACB067}"/>
              </a:ext>
            </a:extLst>
          </p:cNvPr>
          <p:cNvSpPr/>
          <p:nvPr/>
        </p:nvSpPr>
        <p:spPr>
          <a:xfrm>
            <a:off x="6831782" y="1891372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Réflectance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xmlns="" id="{7B09538C-E9B1-B81F-FBE5-7D3A9C4C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665856"/>
            <a:ext cx="4569998" cy="3406103"/>
          </a:xfrm>
          <a:prstGeom prst="rect">
            <a:avLst/>
          </a:prstGeom>
        </p:spPr>
      </p:pic>
      <p:pic>
        <p:nvPicPr>
          <p:cNvPr id="31" name="Image 30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xmlns="" id="{7AA9DAA1-25C0-8B78-92A9-F92581BF3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5" y="2324527"/>
            <a:ext cx="4956825" cy="371761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xmlns="" id="{B9440627-1614-E859-C0E9-CC941F313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3319" y="1366443"/>
            <a:ext cx="1007295" cy="104985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xmlns="" id="{1B3EAA6B-CCAA-9341-E529-1CF6FC4517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214" y="1510405"/>
            <a:ext cx="1459498" cy="107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9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4B5F60C-F54D-2AFF-51F8-E0D5FB82C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478C84A-C85E-740E-174C-887B34B2A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Eclairage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83C788A-855A-51D9-FB9C-EF5DC54B271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188F65DB-3873-6934-3A6A-138AE2DA82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884BBF0-12E0-D592-50A1-80642C7025A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D01EDCA9-8620-5F89-BAB1-F8270084A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8662891E-55FD-12DB-AB7B-DE83A8DE66C5}"/>
              </a:ext>
            </a:extLst>
          </p:cNvPr>
          <p:cNvSpPr txBox="1"/>
          <p:nvPr/>
        </p:nvSpPr>
        <p:spPr>
          <a:xfrm>
            <a:off x="7896200" y="1166533"/>
            <a:ext cx="4083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Uniformité de l’éclairage</a:t>
            </a:r>
            <a:endParaRPr lang="fr-FR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016482"/>
            <a:ext cx="4982345" cy="193757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877" y="1958405"/>
            <a:ext cx="4982345" cy="1995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888" y="4127432"/>
            <a:ext cx="3565736" cy="273056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4032" y="4407379"/>
            <a:ext cx="5184576" cy="22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5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21025D1-980F-66FB-2861-11C98C848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41BEDA5-FB63-3C5D-68A4-5DEB9C98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Eclairage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F384C2E-EF23-48A4-A9AD-D49F80EECAC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xmlns="" id="{8479D099-541C-6E94-FF40-C83885DB3E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CDF1084-4663-CF2D-4CA3-3E459293D53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xmlns="" id="{FEC18883-F262-4A58-B4EE-6EAA581A3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BDCB72CC-3A39-81E9-2C01-E25B4C895289}"/>
              </a:ext>
            </a:extLst>
          </p:cNvPr>
          <p:cNvSpPr txBox="1"/>
          <p:nvPr/>
        </p:nvSpPr>
        <p:spPr>
          <a:xfrm>
            <a:off x="6816080" y="1166533"/>
            <a:ext cx="5163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Impact du type d’éclairage / Nature des objets</a:t>
            </a:r>
            <a:endParaRPr lang="fr-FR" dirty="0">
              <a:latin typeface="+mj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D6328F9A-674D-812E-FEFB-1D23AED754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5760" y="4209214"/>
            <a:ext cx="6532210" cy="175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xmlns="" id="{A1B84280-08F0-B7F6-CF89-5B6F1591C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205" y="4353230"/>
            <a:ext cx="1601196" cy="132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0BD274B7-8F34-9E06-E8A2-A99B7547BF4D}"/>
              </a:ext>
            </a:extLst>
          </p:cNvPr>
          <p:cNvSpPr txBox="1"/>
          <p:nvPr/>
        </p:nvSpPr>
        <p:spPr>
          <a:xfrm>
            <a:off x="4149909" y="581886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Directif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58FE33EB-8F14-598A-C3B4-39A99C461B2B}"/>
              </a:ext>
            </a:extLst>
          </p:cNvPr>
          <p:cNvSpPr txBox="1"/>
          <p:nvPr/>
        </p:nvSpPr>
        <p:spPr>
          <a:xfrm>
            <a:off x="5878101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Diffus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FEA88C79-FC19-FB50-1521-DE60B87CBAFA}"/>
              </a:ext>
            </a:extLst>
          </p:cNvPr>
          <p:cNvSpPr txBox="1"/>
          <p:nvPr/>
        </p:nvSpPr>
        <p:spPr>
          <a:xfrm>
            <a:off x="7390269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Rasant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60D9510E-EA91-5291-2757-EFCAC1429A29}"/>
              </a:ext>
            </a:extLst>
          </p:cNvPr>
          <p:cNvSpPr txBox="1"/>
          <p:nvPr/>
        </p:nvSpPr>
        <p:spPr>
          <a:xfrm>
            <a:off x="9055273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Coaxial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125549C9-0D8B-BB27-B75C-3A2D641C646D}"/>
              </a:ext>
            </a:extLst>
          </p:cNvPr>
          <p:cNvSpPr txBox="1"/>
          <p:nvPr/>
        </p:nvSpPr>
        <p:spPr>
          <a:xfrm>
            <a:off x="10550152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Retro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32F615E3-DDBB-4614-9057-29AE6621153A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Eclairage / Martin Dufour - </a:t>
            </a:r>
            <a:r>
              <a:rPr lang="fr-FR" sz="1200" b="0" u="none" strike="noStrike" baseline="0" dirty="0" err="1">
                <a:solidFill>
                  <a:srgbClr val="231F20"/>
                </a:solidFill>
                <a:latin typeface="Calibri-Italic"/>
              </a:rPr>
              <a:t>Effilux</a:t>
            </a:r>
            <a:endParaRPr lang="fr-FR" sz="1200" dirty="0"/>
          </a:p>
        </p:txBody>
      </p:sp>
      <p:pic>
        <p:nvPicPr>
          <p:cNvPr id="13" name="Image 12" descr="Une image contenant Graphique, capture d’écran, graphisme, obscurité&#10;&#10;Description générée automatiquement">
            <a:extLst>
              <a:ext uri="{FF2B5EF4-FFF2-40B4-BE49-F238E27FC236}">
                <a16:creationId xmlns:a16="http://schemas.microsoft.com/office/drawing/2014/main" xmlns="" id="{19F1C6EF-72B5-E54C-172E-8F15D0D00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5" y="1251135"/>
            <a:ext cx="4970667" cy="360101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1CCF15DE-753E-19F7-04C0-7BAA5118C1CE}"/>
              </a:ext>
            </a:extLst>
          </p:cNvPr>
          <p:cNvSpPr txBox="1"/>
          <p:nvPr/>
        </p:nvSpPr>
        <p:spPr>
          <a:xfrm>
            <a:off x="646275" y="1560907"/>
            <a:ext cx="1091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Transmission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A7D6287A-C92B-AFAF-8230-3C2F7B2A95C9}"/>
              </a:ext>
            </a:extLst>
          </p:cNvPr>
          <p:cNvSpPr txBox="1"/>
          <p:nvPr/>
        </p:nvSpPr>
        <p:spPr>
          <a:xfrm>
            <a:off x="2048265" y="1560907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Réflexion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28CEB15D-177F-C049-BEA2-0BC074D8DA49}"/>
              </a:ext>
            </a:extLst>
          </p:cNvPr>
          <p:cNvSpPr txBox="1"/>
          <p:nvPr/>
        </p:nvSpPr>
        <p:spPr>
          <a:xfrm>
            <a:off x="3126575" y="1560907"/>
            <a:ext cx="778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Diffusion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417687E8-3B67-D1B1-A874-07301DFFAEEB}"/>
              </a:ext>
            </a:extLst>
          </p:cNvPr>
          <p:cNvSpPr txBox="1"/>
          <p:nvPr/>
        </p:nvSpPr>
        <p:spPr>
          <a:xfrm>
            <a:off x="4148121" y="1560906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Absorption</a:t>
            </a:r>
          </a:p>
        </p:txBody>
      </p:sp>
    </p:spTree>
    <p:extLst>
      <p:ext uri="{BB962C8B-B14F-4D97-AF65-F5344CB8AC3E}">
        <p14:creationId xmlns:p14="http://schemas.microsoft.com/office/powerpoint/2010/main" val="3946010224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26156</TotalTime>
  <Words>1466</Words>
  <Application>Microsoft Office PowerPoint</Application>
  <PresentationFormat>Grand écran</PresentationFormat>
  <Paragraphs>618</Paragraphs>
  <Slides>47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47</vt:i4>
      </vt:variant>
    </vt:vector>
  </HeadingPairs>
  <TitlesOfParts>
    <vt:vector size="61" baseType="lpstr">
      <vt:lpstr>MS PGothic</vt:lpstr>
      <vt:lpstr>MS PGothic</vt:lpstr>
      <vt:lpstr>Aptos Narrow</vt:lpstr>
      <vt:lpstr>Arial</vt:lpstr>
      <vt:lpstr>ArialUnicodeMS</vt:lpstr>
      <vt:lpstr>Bahnschrift SemiBold</vt:lpstr>
      <vt:lpstr>Calibri-Italic</vt:lpstr>
      <vt:lpstr>Cambria Math</vt:lpstr>
      <vt:lpstr>Century Gothic</vt:lpstr>
      <vt:lpstr>FreeSans</vt:lpstr>
      <vt:lpstr>Mulish</vt:lpstr>
      <vt:lpstr>Times New Roman</vt:lpstr>
      <vt:lpstr>DRAFT PRES CA_IO_13-06-12</vt:lpstr>
      <vt:lpstr>1_DRAFT PRES CA_IO_13-06-12</vt:lpstr>
      <vt:lpstr>Interfaçage Numérique</vt:lpstr>
      <vt:lpstr>Vision Industrielle</vt:lpstr>
      <vt:lpstr>Vision Industrielle</vt:lpstr>
      <vt:lpstr>Vision Industrielle</vt:lpstr>
      <vt:lpstr>Objets / Sources</vt:lpstr>
      <vt:lpstr>Sources</vt:lpstr>
      <vt:lpstr>Sources</vt:lpstr>
      <vt:lpstr>Eclairage</vt:lpstr>
      <vt:lpstr>Eclairage</vt:lpstr>
      <vt:lpstr>Colorimétrie</vt:lpstr>
      <vt:lpstr>Colorimétrie</vt:lpstr>
      <vt:lpstr>Colorimétrie</vt:lpstr>
      <vt:lpstr>Objectif optique</vt:lpstr>
      <vt:lpstr>Objectif optique</vt:lpstr>
      <vt:lpstr>Objectif optique</vt:lpstr>
      <vt:lpstr>Objectif optique</vt:lpstr>
      <vt:lpstr>Objectif optique</vt:lpstr>
      <vt:lpstr>Caméra numérique</vt:lpstr>
      <vt:lpstr>Caméra numérique</vt:lpstr>
      <vt:lpstr>Caméra numérique</vt:lpstr>
      <vt:lpstr>Caméra numérique</vt:lpstr>
      <vt:lpstr>Vision Industrielle</vt:lpstr>
      <vt:lpstr>Vision Industrielle</vt:lpstr>
      <vt:lpstr>Traitement d’image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</vt:vector>
  </TitlesOfParts>
  <Company>Institut d'Optique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Industrielle - Intro 1A</dc:title>
  <dc:creator>Institut d'Optique</dc:creator>
  <cp:lastModifiedBy>Utilisateur Windows</cp:lastModifiedBy>
  <cp:revision>1644</cp:revision>
  <cp:lastPrinted>2021-12-20T13:30:17Z</cp:lastPrinted>
  <dcterms:created xsi:type="dcterms:W3CDTF">2012-05-10T13:56:34Z</dcterms:created>
  <dcterms:modified xsi:type="dcterms:W3CDTF">2026-01-13T12:31:29Z</dcterms:modified>
</cp:coreProperties>
</file>